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91" r:id="rId2"/>
    <p:sldId id="316" r:id="rId3"/>
    <p:sldId id="331" r:id="rId4"/>
    <p:sldId id="360" r:id="rId5"/>
    <p:sldId id="359" r:id="rId6"/>
    <p:sldId id="361" r:id="rId7"/>
    <p:sldId id="318" r:id="rId8"/>
    <p:sldId id="320" r:id="rId9"/>
    <p:sldId id="329" r:id="rId10"/>
    <p:sldId id="319" r:id="rId11"/>
    <p:sldId id="323" r:id="rId12"/>
    <p:sldId id="346" r:id="rId13"/>
    <p:sldId id="376" r:id="rId14"/>
    <p:sldId id="321" r:id="rId15"/>
    <p:sldId id="330" r:id="rId16"/>
    <p:sldId id="377" r:id="rId17"/>
    <p:sldId id="327" r:id="rId18"/>
    <p:sldId id="322" r:id="rId19"/>
    <p:sldId id="332" r:id="rId20"/>
    <p:sldId id="334" r:id="rId21"/>
    <p:sldId id="317" r:id="rId22"/>
    <p:sldId id="366" r:id="rId23"/>
    <p:sldId id="367" r:id="rId24"/>
    <p:sldId id="353" r:id="rId25"/>
    <p:sldId id="354" r:id="rId26"/>
    <p:sldId id="368" r:id="rId27"/>
    <p:sldId id="325" r:id="rId28"/>
    <p:sldId id="381" r:id="rId29"/>
    <p:sldId id="333" r:id="rId30"/>
    <p:sldId id="387" r:id="rId31"/>
    <p:sldId id="365" r:id="rId32"/>
    <p:sldId id="355" r:id="rId33"/>
    <p:sldId id="356" r:id="rId34"/>
    <p:sldId id="369" r:id="rId35"/>
    <p:sldId id="370" r:id="rId36"/>
    <p:sldId id="372" r:id="rId37"/>
    <p:sldId id="371" r:id="rId38"/>
    <p:sldId id="374" r:id="rId39"/>
    <p:sldId id="345" r:id="rId40"/>
    <p:sldId id="373" r:id="rId41"/>
    <p:sldId id="357" r:id="rId42"/>
    <p:sldId id="358" r:id="rId43"/>
    <p:sldId id="375" r:id="rId44"/>
    <p:sldId id="380" r:id="rId45"/>
    <p:sldId id="386" r:id="rId46"/>
    <p:sldId id="385" r:id="rId47"/>
    <p:sldId id="384" r:id="rId48"/>
    <p:sldId id="382" r:id="rId49"/>
    <p:sldId id="294" r:id="rId50"/>
    <p:sldId id="339" r:id="rId51"/>
    <p:sldId id="340" r:id="rId52"/>
    <p:sldId id="383" r:id="rId53"/>
    <p:sldId id="341" r:id="rId54"/>
    <p:sldId id="293" r:id="rId55"/>
    <p:sldId id="342" r:id="rId56"/>
    <p:sldId id="343" r:id="rId57"/>
    <p:sldId id="344" r:id="rId58"/>
    <p:sldId id="337" r:id="rId5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CEF"/>
          </a:solidFill>
        </a:fill>
      </a:tcStyle>
    </a:wholeTbl>
    <a:band2H>
      <a:tcTxStyle/>
      <a:tcStyle>
        <a:tcBdr/>
        <a:fill>
          <a:solidFill>
            <a:srgbClr val="EFF5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538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6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sigma </a:t>
            </a:r>
            <a:r>
              <a:rPr lang="en-US" dirty="0" err="1"/>
              <a:t>i</a:t>
            </a:r>
            <a:r>
              <a:rPr lang="en-US" dirty="0"/>
              <a:t>=2 to 30 2^i =4(2^29-1) </a:t>
            </a:r>
          </a:p>
        </p:txBody>
      </p:sp>
    </p:spTree>
    <p:extLst>
      <p:ext uri="{BB962C8B-B14F-4D97-AF65-F5344CB8AC3E}">
        <p14:creationId xmlns:p14="http://schemas.microsoft.com/office/powerpoint/2010/main" val="153849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1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1619250" y="1125537"/>
            <a:ext cx="28575" cy="5732463"/>
          </a:xfrm>
          <a:prstGeom prst="rect">
            <a:avLst/>
          </a:prstGeom>
          <a:solidFill>
            <a:srgbClr val="0039A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" name="Rectangle"/>
          <p:cNvSpPr/>
          <p:nvPr/>
        </p:nvSpPr>
        <p:spPr>
          <a:xfrm>
            <a:off x="1981200" y="1987550"/>
            <a:ext cx="36513" cy="381635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1763712" y="2708275"/>
            <a:ext cx="7380288" cy="73026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-1" y="0"/>
            <a:ext cx="9144002" cy="1125538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-1" y="1125537"/>
            <a:ext cx="9144002" cy="17463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1619250" y="549275"/>
            <a:ext cx="28575" cy="5762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7" name="MK Logo (2).png" descr="MK Logo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61937"/>
            <a:ext cx="1155700" cy="647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Group"/>
          <p:cNvGrpSpPr/>
          <p:nvPr/>
        </p:nvGrpSpPr>
        <p:grpSpPr>
          <a:xfrm>
            <a:off x="1774824" y="104774"/>
            <a:ext cx="7167338" cy="843545"/>
            <a:chOff x="0" y="0"/>
            <a:chExt cx="7167336" cy="843543"/>
          </a:xfrm>
        </p:grpSpPr>
        <p:sp>
          <p:nvSpPr>
            <p:cNvPr id="28" name="COMPUTER ORGANIZATION AND DESIGN"/>
            <p:cNvSpPr txBox="1"/>
            <p:nvPr/>
          </p:nvSpPr>
          <p:spPr>
            <a:xfrm>
              <a:off x="0" y="0"/>
              <a:ext cx="7167337" cy="46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 b="1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r>
                <a:t>COMPUTER ORGANIZATION AND DESIGN</a:t>
              </a:r>
            </a:p>
          </p:txBody>
        </p:sp>
        <p:sp>
          <p:nvSpPr>
            <p:cNvPr id="29" name="The Hardware/Software Interface"/>
            <p:cNvSpPr txBox="1"/>
            <p:nvPr/>
          </p:nvSpPr>
          <p:spPr>
            <a:xfrm>
              <a:off x="1069974" y="468312"/>
              <a:ext cx="3845308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The Hardware/Software Interface</a:t>
              </a:r>
            </a:p>
          </p:txBody>
        </p:sp>
      </p:grpSp>
      <p:grpSp>
        <p:nvGrpSpPr>
          <p:cNvPr id="34" name="Group"/>
          <p:cNvGrpSpPr/>
          <p:nvPr/>
        </p:nvGrpSpPr>
        <p:grpSpPr>
          <a:xfrm>
            <a:off x="8004175" y="93662"/>
            <a:ext cx="935038" cy="948691"/>
            <a:chOff x="0" y="0"/>
            <a:chExt cx="935037" cy="948690"/>
          </a:xfrm>
        </p:grpSpPr>
        <p:sp>
          <p:nvSpPr>
            <p:cNvPr id="31" name="Star"/>
            <p:cNvSpPr/>
            <p:nvPr/>
          </p:nvSpPr>
          <p:spPr>
            <a:xfrm>
              <a:off x="0" y="0"/>
              <a:ext cx="935038" cy="935038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5th"/>
            <p:cNvSpPr txBox="1"/>
            <p:nvPr/>
          </p:nvSpPr>
          <p:spPr>
            <a:xfrm>
              <a:off x="155574" y="146050"/>
              <a:ext cx="641351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5</a:t>
              </a:r>
              <a:r>
                <a:rPr baseline="30000"/>
                <a:t>th</a:t>
              </a:r>
            </a:p>
          </p:txBody>
        </p:sp>
        <p:sp>
          <p:nvSpPr>
            <p:cNvPr id="33" name="Edition"/>
            <p:cNvSpPr txBox="1"/>
            <p:nvPr/>
          </p:nvSpPr>
          <p:spPr>
            <a:xfrm>
              <a:off x="107949" y="400050"/>
              <a:ext cx="731839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Edition</a:t>
              </a:r>
            </a:p>
          </p:txBody>
        </p:sp>
      </p:grp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344488" y="838200"/>
            <a:ext cx="8456612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lIns="45719" rIns="45719"/>
          <a:lstStyle/>
          <a:p>
            <a:pPr algn="ctr">
              <a:defRPr sz="2400"/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7620000" cy="609600"/>
          </a:xfrm>
          <a:prstGeom prst="rect">
            <a:avLst/>
          </a:prstGeom>
        </p:spPr>
        <p:txBody>
          <a:bodyPr lIns="44450" tIns="44450" rIns="44450" bIns="44450" anchor="ctr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382000" cy="4114800"/>
          </a:xfrm>
          <a:prstGeom prst="rect">
            <a:avLst/>
          </a:prstGeom>
        </p:spPr>
        <p:txBody>
          <a:bodyPr lIns="44450" tIns="44450" rIns="44450" bIns="44450">
            <a:normAutofit/>
          </a:bodyPr>
          <a:lstStyle>
            <a:lvl1pPr>
              <a:buClrTx/>
              <a:buSzPct val="100000"/>
              <a:buChar char="•"/>
              <a:defRPr b="1"/>
            </a:lvl1pPr>
            <a:lvl2pPr>
              <a:buClrTx/>
              <a:buSzPct val="100000"/>
              <a:buChar char="–"/>
              <a:defRPr b="1"/>
            </a:lvl2pPr>
            <a:lvl3pPr>
              <a:buClrTx/>
              <a:buSzPct val="100000"/>
              <a:buChar char="•"/>
              <a:defRPr b="1"/>
            </a:lvl3pPr>
            <a:lvl4pPr>
              <a:buClrTx/>
              <a:buSzPct val="100000"/>
              <a:buChar char="–"/>
              <a:defRPr b="1"/>
            </a:lvl4pPr>
            <a:lvl5pPr marL="2194560" indent="-365760">
              <a:buClrTx/>
              <a:buSzPct val="100000"/>
              <a:buChar char="•"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468312" y="260350"/>
            <a:ext cx="36514" cy="381635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250825" y="981075"/>
            <a:ext cx="8569325" cy="7143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" name="MK Logo.jpg" descr="MK 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70625"/>
            <a:ext cx="1619250" cy="59055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6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5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5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Tx/>
        <a:buChar char="■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hapter 3"/>
          <p:cNvSpPr txBox="1">
            <a:spLocks noGrp="1"/>
          </p:cNvSpPr>
          <p:nvPr>
            <p:ph type="title" idx="4294967295"/>
          </p:nvPr>
        </p:nvSpPr>
        <p:spPr>
          <a:xfrm>
            <a:off x="641131" y="1739572"/>
            <a:ext cx="7525407" cy="762000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 defTabSz="777240">
              <a:defRPr sz="3740" b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dirty="0"/>
              <a:t>Ch 3. Arithmetic for Computers </a:t>
            </a:r>
            <a:endParaRPr dirty="0"/>
          </a:p>
        </p:txBody>
      </p:sp>
      <p:sp>
        <p:nvSpPr>
          <p:cNvPr id="52" name="Arithmetic for Computers"/>
          <p:cNvSpPr txBox="1">
            <a:spLocks noGrp="1"/>
          </p:cNvSpPr>
          <p:nvPr>
            <p:ph type="body" sz="quarter" idx="4294967295"/>
          </p:nvPr>
        </p:nvSpPr>
        <p:spPr>
          <a:xfrm>
            <a:off x="1558487" y="3585285"/>
            <a:ext cx="6468735" cy="127608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defTabSz="786384">
              <a:spcBef>
                <a:spcPts val="600"/>
              </a:spcBef>
              <a:buSzTx/>
              <a:buFont typeface="Wingdings"/>
              <a:buNone/>
              <a:defRPr sz="2752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en-US" dirty="0"/>
              <a:t>+ 2.4 Signed and Unsigned Numbers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정수 </a:t>
            </a:r>
            <a:r>
              <a:rPr lang="en-US" altLang="ko-KR" b="1" dirty="0">
                <a:solidFill>
                  <a:srgbClr val="FF0000"/>
                </a:solidFill>
              </a:rPr>
              <a:t>(integer)</a:t>
            </a:r>
          </a:p>
        </p:txBody>
      </p:sp>
    </p:spTree>
    <p:extLst>
      <p:ext uri="{BB962C8B-B14F-4D97-AF65-F5344CB8AC3E}">
        <p14:creationId xmlns:p14="http://schemas.microsoft.com/office/powerpoint/2010/main" val="189808455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8939-F8C0-7D4D-A8C0-98A927B2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32-bit 2</a:t>
            </a:r>
            <a:r>
              <a:rPr lang="ko-KR" altLang="en-US" dirty="0"/>
              <a:t>진수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EA1F3-1DBB-714F-B884-5BA62566A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54E95-CA0C-9649-9342-D5AA7611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000"/>
            <a:ext cx="9144000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6786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D47FF3-19E8-7448-A074-88C6FB9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binary number </a:t>
            </a:r>
            <a:r>
              <a:rPr lang="ko-KR" altLang="en-US" dirty="0"/>
              <a:t>의 덧셈</a:t>
            </a:r>
            <a:r>
              <a:rPr lang="en-US" altLang="ko-KR" dirty="0"/>
              <a:t> : 7+6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7A4EE-CED5-FB4C-A401-61EC28241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1FD42-ECFA-2F4B-9D2B-D3A1288F6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7" y="1295400"/>
            <a:ext cx="762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181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FB0F-1B1C-2B49-9A36-4FD83D32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negative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0D480-4598-364D-A354-3860E87E1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4663" y="2502243"/>
            <a:ext cx="4899455" cy="111828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addi</a:t>
            </a:r>
            <a:r>
              <a:rPr lang="en-US" dirty="0">
                <a:latin typeface="Courier" pitchFamily="2" charset="0"/>
              </a:rPr>
              <a:t> $t0, $t1,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1021487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8939-F8C0-7D4D-A8C0-98A927B2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32-bit 2</a:t>
            </a:r>
            <a:r>
              <a:rPr lang="ko-KR" altLang="en-US" dirty="0"/>
              <a:t>진수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EA1F3-1DBB-714F-B884-5BA62566A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54E95-CA0C-9649-9342-D5AA7611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000"/>
            <a:ext cx="9144000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025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8939-F8C0-7D4D-A8C0-98A927B2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52400"/>
            <a:ext cx="8730049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32-bit 2</a:t>
            </a:r>
            <a:r>
              <a:rPr lang="ko-KR" altLang="en-US" dirty="0"/>
              <a:t>진수</a:t>
            </a:r>
            <a:r>
              <a:rPr lang="en-US" altLang="ko-KR" dirty="0"/>
              <a:t> in </a:t>
            </a:r>
            <a:r>
              <a:rPr lang="en-US" altLang="ko-KR" dirty="0">
                <a:solidFill>
                  <a:srgbClr val="FF0000"/>
                </a:solidFill>
              </a:rPr>
              <a:t>2’s complement representation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F6D05-D460-2E4B-A9FD-E3CFBC5F1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780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67701-428C-544F-ABE8-1331DFE55D7D}"/>
              </a:ext>
            </a:extLst>
          </p:cNvPr>
          <p:cNvSpPr txBox="1"/>
          <p:nvPr/>
        </p:nvSpPr>
        <p:spPr>
          <a:xfrm>
            <a:off x="228599" y="819856"/>
            <a:ext cx="125421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sign bit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B3522-3C8A-854B-8AB8-E6B91A3BD34F}"/>
              </a:ext>
            </a:extLst>
          </p:cNvPr>
          <p:cNvCxnSpPr>
            <a:cxnSpLocks/>
          </p:cNvCxnSpPr>
          <p:nvPr/>
        </p:nvCxnSpPr>
        <p:spPr>
          <a:xfrm flipH="1">
            <a:off x="228599" y="1281519"/>
            <a:ext cx="240958" cy="28866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5425231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D2C8-40A3-2B43-BD54-0D4D6A5A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52400"/>
            <a:ext cx="8381999" cy="609600"/>
          </a:xfrm>
        </p:spPr>
        <p:txBody>
          <a:bodyPr>
            <a:normAutofit/>
          </a:bodyPr>
          <a:lstStyle/>
          <a:p>
            <a:r>
              <a:rPr lang="en-US" altLang="ko-KR" dirty="0"/>
              <a:t>Signed</a:t>
            </a:r>
            <a:r>
              <a:rPr lang="ko-KR" altLang="en-US" dirty="0"/>
              <a:t> </a:t>
            </a:r>
            <a:r>
              <a:rPr lang="en-US" altLang="ko-KR" dirty="0"/>
              <a:t>Binary Numbers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EC518-C99F-B341-A9E0-DCA28D00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   </a:t>
            </a:r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B6E74-B08A-8649-9ABA-2A03952A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5435"/>
            <a:ext cx="9144000" cy="849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7DC2A-8F26-3D4F-80CD-A23DB58D68C1}"/>
              </a:ext>
            </a:extLst>
          </p:cNvPr>
          <p:cNvSpPr txBox="1"/>
          <p:nvPr/>
        </p:nvSpPr>
        <p:spPr>
          <a:xfrm>
            <a:off x="0" y="6116595"/>
            <a:ext cx="27084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MSB(Most Significant Bit)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81A40-0055-A040-86C2-18D0A998F956}"/>
              </a:ext>
            </a:extLst>
          </p:cNvPr>
          <p:cNvSpPr txBox="1"/>
          <p:nvPr/>
        </p:nvSpPr>
        <p:spPr>
          <a:xfrm>
            <a:off x="6435568" y="5980671"/>
            <a:ext cx="27084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SB(</a:t>
            </a:r>
            <a:r>
              <a:rPr lang="en-US" dirty="0"/>
              <a:t>Lea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st Significant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128ABC-731F-EF49-9DBB-BB2BB8FA2A22}"/>
              </a:ext>
            </a:extLst>
          </p:cNvPr>
          <p:cNvCxnSpPr/>
          <p:nvPr/>
        </p:nvCxnSpPr>
        <p:spPr>
          <a:xfrm flipH="1" flipV="1">
            <a:off x="228599" y="5638800"/>
            <a:ext cx="228601" cy="47779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B7C8F5-4806-5940-86DC-3846A3E7833D}"/>
              </a:ext>
            </a:extLst>
          </p:cNvPr>
          <p:cNvCxnSpPr/>
          <p:nvPr/>
        </p:nvCxnSpPr>
        <p:spPr>
          <a:xfrm flipV="1">
            <a:off x="8402595" y="5608938"/>
            <a:ext cx="481913" cy="371733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556BEC-BB36-5340-9A65-B4333D5EBE66}"/>
              </a:ext>
            </a:extLst>
          </p:cNvPr>
          <p:cNvCxnSpPr>
            <a:cxnSpLocks/>
          </p:cNvCxnSpPr>
          <p:nvPr/>
        </p:nvCxnSpPr>
        <p:spPr>
          <a:xfrm flipH="1">
            <a:off x="228599" y="3004218"/>
            <a:ext cx="228602" cy="2253582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B77DC8-C86D-A643-8B4B-02001CEC8609}"/>
              </a:ext>
            </a:extLst>
          </p:cNvPr>
          <p:cNvCxnSpPr>
            <a:cxnSpLocks/>
          </p:cNvCxnSpPr>
          <p:nvPr/>
        </p:nvCxnSpPr>
        <p:spPr>
          <a:xfrm flipH="1">
            <a:off x="533400" y="2891481"/>
            <a:ext cx="1690816" cy="2366319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A1F863-D570-FC42-98EE-A8BFFF1B2E4A}"/>
              </a:ext>
            </a:extLst>
          </p:cNvPr>
          <p:cNvCxnSpPr>
            <a:cxnSpLocks/>
          </p:cNvCxnSpPr>
          <p:nvPr/>
        </p:nvCxnSpPr>
        <p:spPr>
          <a:xfrm>
            <a:off x="7917592" y="2947850"/>
            <a:ext cx="966916" cy="230995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F2486-E172-2F4A-882E-BED7E02D8739}"/>
              </a:ext>
            </a:extLst>
          </p:cNvPr>
          <p:cNvCxnSpPr>
            <a:cxnSpLocks/>
          </p:cNvCxnSpPr>
          <p:nvPr/>
        </p:nvCxnSpPr>
        <p:spPr>
          <a:xfrm>
            <a:off x="6435568" y="2976034"/>
            <a:ext cx="2175030" cy="2281766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7765F3D-3B96-F546-A478-E39D6950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378351"/>
            <a:ext cx="9042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981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D2C8-40A3-2B43-BD54-0D4D6A5A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52400"/>
            <a:ext cx="8381999" cy="609600"/>
          </a:xfrm>
        </p:spPr>
        <p:txBody>
          <a:bodyPr>
            <a:normAutofit/>
          </a:bodyPr>
          <a:lstStyle/>
          <a:p>
            <a:r>
              <a:rPr lang="en-US" altLang="ko-KR" dirty="0"/>
              <a:t>Unsigned Binary Numbers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EC518-C99F-B341-A9E0-DCA28D00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   </a:t>
            </a:r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B6E74-B08A-8649-9ABA-2A03952A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5435"/>
            <a:ext cx="9144000" cy="849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7DC2A-8F26-3D4F-80CD-A23DB58D68C1}"/>
              </a:ext>
            </a:extLst>
          </p:cNvPr>
          <p:cNvSpPr txBox="1"/>
          <p:nvPr/>
        </p:nvSpPr>
        <p:spPr>
          <a:xfrm>
            <a:off x="0" y="6116595"/>
            <a:ext cx="27084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MSB(Most Significant Bit)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81A40-0055-A040-86C2-18D0A998F956}"/>
              </a:ext>
            </a:extLst>
          </p:cNvPr>
          <p:cNvSpPr txBox="1"/>
          <p:nvPr/>
        </p:nvSpPr>
        <p:spPr>
          <a:xfrm>
            <a:off x="6435568" y="5980671"/>
            <a:ext cx="27084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SB(</a:t>
            </a:r>
            <a:r>
              <a:rPr lang="en-US" dirty="0"/>
              <a:t>Lea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st Significant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128ABC-731F-EF49-9DBB-BB2BB8FA2A22}"/>
              </a:ext>
            </a:extLst>
          </p:cNvPr>
          <p:cNvCxnSpPr/>
          <p:nvPr/>
        </p:nvCxnSpPr>
        <p:spPr>
          <a:xfrm flipH="1" flipV="1">
            <a:off x="228599" y="5638800"/>
            <a:ext cx="228601" cy="47779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B7C8F5-4806-5940-86DC-3846A3E7833D}"/>
              </a:ext>
            </a:extLst>
          </p:cNvPr>
          <p:cNvCxnSpPr/>
          <p:nvPr/>
        </p:nvCxnSpPr>
        <p:spPr>
          <a:xfrm flipV="1">
            <a:off x="8402595" y="5608938"/>
            <a:ext cx="481913" cy="371733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121CCCE-6ADF-CC4B-A31D-61BE820E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21618"/>
            <a:ext cx="8839200" cy="482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556BEC-BB36-5340-9A65-B4333D5EBE66}"/>
              </a:ext>
            </a:extLst>
          </p:cNvPr>
          <p:cNvCxnSpPr>
            <a:cxnSpLocks/>
          </p:cNvCxnSpPr>
          <p:nvPr/>
        </p:nvCxnSpPr>
        <p:spPr>
          <a:xfrm flipH="1">
            <a:off x="228599" y="3004218"/>
            <a:ext cx="228602" cy="2253582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B77DC8-C86D-A643-8B4B-02001CEC8609}"/>
              </a:ext>
            </a:extLst>
          </p:cNvPr>
          <p:cNvCxnSpPr>
            <a:cxnSpLocks/>
          </p:cNvCxnSpPr>
          <p:nvPr/>
        </p:nvCxnSpPr>
        <p:spPr>
          <a:xfrm flipH="1">
            <a:off x="533400" y="2891481"/>
            <a:ext cx="1690816" cy="2366319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A1F863-D570-FC42-98EE-A8BFFF1B2E4A}"/>
              </a:ext>
            </a:extLst>
          </p:cNvPr>
          <p:cNvCxnSpPr>
            <a:cxnSpLocks/>
          </p:cNvCxnSpPr>
          <p:nvPr/>
        </p:nvCxnSpPr>
        <p:spPr>
          <a:xfrm>
            <a:off x="7917592" y="2947850"/>
            <a:ext cx="966916" cy="230995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F2486-E172-2F4A-882E-BED7E02D8739}"/>
              </a:ext>
            </a:extLst>
          </p:cNvPr>
          <p:cNvCxnSpPr>
            <a:cxnSpLocks/>
          </p:cNvCxnSpPr>
          <p:nvPr/>
        </p:nvCxnSpPr>
        <p:spPr>
          <a:xfrm>
            <a:off x="6435568" y="2976034"/>
            <a:ext cx="2175030" cy="2281766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385127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4F35A-F063-1340-AD96-33E4D482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5" y="1166571"/>
            <a:ext cx="9144000" cy="2557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F9A27-6EEA-3749-8DCA-D0E860D0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Binary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DF67B-CE6E-0844-B64B-2974EF937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382000" cy="55626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000" b="0" dirty="0">
                <a:solidFill>
                  <a:srgbClr val="FF0000"/>
                </a:solidFill>
              </a:rPr>
              <a:t>2</a:t>
            </a:r>
            <a:r>
              <a:rPr lang="ko-KR" altLang="en-US" sz="3000" b="0" dirty="0">
                <a:solidFill>
                  <a:srgbClr val="FF0000"/>
                </a:solidFill>
              </a:rPr>
              <a:t>진수를 </a:t>
            </a:r>
            <a:r>
              <a:rPr lang="en-US" altLang="ko-KR" sz="3000" b="0" dirty="0">
                <a:solidFill>
                  <a:srgbClr val="FF0000"/>
                </a:solidFill>
              </a:rPr>
              <a:t>10</a:t>
            </a:r>
            <a:r>
              <a:rPr lang="ko-KR" altLang="en-US" sz="3000" b="0" dirty="0">
                <a:solidFill>
                  <a:srgbClr val="FF0000"/>
                </a:solidFill>
              </a:rPr>
              <a:t>진수로 바꾸는 것은 사람이 이해하기 위한 것이지 컴퓨터는 </a:t>
            </a:r>
            <a:r>
              <a:rPr lang="en-US" altLang="ko-KR" sz="3000" b="0" dirty="0">
                <a:solidFill>
                  <a:srgbClr val="FF0000"/>
                </a:solidFill>
              </a:rPr>
              <a:t>10</a:t>
            </a:r>
            <a:r>
              <a:rPr lang="ko-KR" altLang="en-US" sz="3000" b="0" dirty="0">
                <a:solidFill>
                  <a:srgbClr val="FF0000"/>
                </a:solidFill>
              </a:rPr>
              <a:t>진수로 바꾸어 볼 필요가 없습니다</a:t>
            </a:r>
            <a:r>
              <a:rPr lang="en-US" altLang="ko-KR" sz="3000" b="0" dirty="0">
                <a:solidFill>
                  <a:srgbClr val="FF0000"/>
                </a:solidFill>
              </a:rPr>
              <a:t>.</a:t>
            </a:r>
            <a:endParaRPr lang="en-US" sz="3000" b="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9FD0E-532E-1744-87C7-61CE7A9B421F}"/>
              </a:ext>
            </a:extLst>
          </p:cNvPr>
          <p:cNvSpPr txBox="1"/>
          <p:nvPr/>
        </p:nvSpPr>
        <p:spPr>
          <a:xfrm>
            <a:off x="6166021" y="2841612"/>
            <a:ext cx="182099" cy="30777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A24934-4F52-844F-B850-CD5FDDE9A341}"/>
                  </a:ext>
                </a:extLst>
              </p:cNvPr>
              <p:cNvSpPr txBox="1"/>
              <p:nvPr/>
            </p:nvSpPr>
            <p:spPr>
              <a:xfrm>
                <a:off x="228600" y="3958220"/>
                <a:ext cx="3857842" cy="1124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=−</m:t>
                    </m:r>
                    <m:sSup>
                      <m:sSupPr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31</m:t>
                        </m:r>
                      </m:sup>
                    </m:sSup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cs typeface="Arial"/>
                        <a:sym typeface="Arial"/>
                      </a:rPr>
                      <m:t>+ 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𝑖</m:t>
                        </m:r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=2</m:t>
                        </m:r>
                      </m:sub>
                      <m:sup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kumimoji="0" lang="en-U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4</m:t>
                    </m:r>
                    <m:d>
                      <m:dPr>
                        <m:ctrlPr>
                          <a:rPr kumimoji="0" lang="en-US" sz="18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1800" b="0" i="1" u="none" strike="noStrike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1800" b="0" i="1" u="none" strike="noStrike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29</m:t>
                            </m:r>
                          </m:sup>
                        </m:sSup>
                        <m:r>
                          <a:rPr kumimoji="0" lang="en-US" sz="18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cs typeface="Arial"/>
                  <a:sym typeface="Arial"/>
                </a:endParaRPr>
              </a:p>
              <a:p>
                <a:endParaRPr lang="en-US" dirty="0"/>
              </a:p>
              <a:p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endParaRPr lang="en-US" b="0" i="0" dirty="0">
                  <a:latin typeface="Arial"/>
                </a:endParaRPr>
              </a:p>
              <a:p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rPr>
                  <a:t>=  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/>
                    <a:ea typeface="Arial"/>
                    <a:cs typeface="+mn-cs"/>
                    <a:sym typeface="Arial"/>
                  </a:rPr>
                  <a:t>- 4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A24934-4F52-844F-B850-CD5FDDE9A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58220"/>
                <a:ext cx="3857842" cy="1124731"/>
              </a:xfrm>
              <a:prstGeom prst="rect">
                <a:avLst/>
              </a:prstGeom>
              <a:blipFill>
                <a:blip r:embed="rId4"/>
                <a:stretch>
                  <a:fillRect l="-3607" t="-42045" b="-113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04BA768-2C4A-A042-A856-AE7B18B19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4241318"/>
            <a:ext cx="2057400" cy="736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02B87E-14CB-3A49-98DB-95F904786707}"/>
              </a:ext>
            </a:extLst>
          </p:cNvPr>
          <p:cNvCxnSpPr>
            <a:cxnSpLocks/>
          </p:cNvCxnSpPr>
          <p:nvPr/>
        </p:nvCxnSpPr>
        <p:spPr>
          <a:xfrm flipH="1" flipV="1">
            <a:off x="3761772" y="4271059"/>
            <a:ext cx="3324828" cy="338559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487023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8939-F8C0-7D4D-A8C0-98A927B2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52400"/>
            <a:ext cx="8730049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32-bit 2</a:t>
            </a:r>
            <a:r>
              <a:rPr lang="ko-KR" altLang="en-US" dirty="0"/>
              <a:t>진수</a:t>
            </a:r>
            <a:r>
              <a:rPr lang="en-US" altLang="ko-KR" dirty="0"/>
              <a:t> in 2’s complement representation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EA1F3-1DBB-714F-B884-5BA62566A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-2 </a:t>
            </a:r>
            <a:r>
              <a:rPr lang="ko-KR" altLang="en-US" b="0" dirty="0" err="1"/>
              <a:t>를</a:t>
            </a:r>
            <a:r>
              <a:rPr lang="ko-KR" altLang="en-US" b="0" dirty="0"/>
              <a:t> 표현하려면 </a:t>
            </a:r>
            <a:endParaRPr lang="en-US" altLang="ko-KR" b="0" dirty="0"/>
          </a:p>
          <a:p>
            <a:pPr marL="514350" indent="-514350">
              <a:buAutoNum type="arabicParenR"/>
            </a:pPr>
            <a:r>
              <a:rPr lang="en-US" altLang="ko-KR" b="0" dirty="0"/>
              <a:t>+2</a:t>
            </a:r>
            <a:r>
              <a:rPr lang="ko-KR" altLang="en-US" b="0" dirty="0"/>
              <a:t> </a:t>
            </a:r>
            <a:r>
              <a:rPr lang="ko-KR" altLang="en-US" b="0" dirty="0" err="1"/>
              <a:t>를</a:t>
            </a:r>
            <a:r>
              <a:rPr lang="ko-KR" altLang="en-US" b="0" dirty="0"/>
              <a:t> </a:t>
            </a:r>
            <a:r>
              <a:rPr lang="en-US" altLang="ko-KR" b="0" dirty="0"/>
              <a:t>2</a:t>
            </a:r>
            <a:r>
              <a:rPr lang="ko-KR" altLang="en-US" b="0" dirty="0"/>
              <a:t>진수로 표현한다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r>
              <a:rPr lang="en-US" altLang="ko-KR" b="0" dirty="0">
                <a:sym typeface="Wingdings" pitchFamily="2" charset="2"/>
              </a:rPr>
              <a:t></a:t>
            </a:r>
            <a:r>
              <a:rPr lang="ko-KR" altLang="en-US" b="0" dirty="0"/>
              <a:t> </a:t>
            </a:r>
            <a:r>
              <a:rPr lang="en-US" altLang="ko-KR" b="0" dirty="0"/>
              <a:t>a</a:t>
            </a:r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r>
              <a:rPr lang="en-US" altLang="ko-KR" b="0" dirty="0"/>
              <a:t>2)</a:t>
            </a:r>
            <a:r>
              <a:rPr lang="ko-KR" altLang="en-US" b="0" dirty="0"/>
              <a:t> </a:t>
            </a:r>
            <a:r>
              <a:rPr lang="en-US" altLang="ko-KR" b="0" dirty="0"/>
              <a:t>a</a:t>
            </a:r>
            <a:r>
              <a:rPr lang="ko-KR" altLang="en-US" b="0" dirty="0"/>
              <a:t> 의 </a:t>
            </a:r>
            <a:r>
              <a:rPr lang="en-US" altLang="ko-KR" b="0" dirty="0"/>
              <a:t>1</a:t>
            </a:r>
            <a:r>
              <a:rPr lang="ko-KR" altLang="en-US" b="0" dirty="0"/>
              <a:t>의 보수를 만든다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r>
              <a:rPr lang="en-US" altLang="ko-KR" b="0" dirty="0">
                <a:sym typeface="Wingdings" pitchFamily="2" charset="2"/>
              </a:rPr>
              <a:t></a:t>
            </a:r>
            <a:r>
              <a:rPr lang="ko-KR" altLang="en-US" b="0" dirty="0">
                <a:sym typeface="Wingdings" pitchFamily="2" charset="2"/>
              </a:rPr>
              <a:t> </a:t>
            </a:r>
            <a:r>
              <a:rPr lang="en-US" altLang="ko-KR" b="0" dirty="0">
                <a:sym typeface="Wingdings" pitchFamily="2" charset="2"/>
              </a:rPr>
              <a:t>b</a:t>
            </a:r>
          </a:p>
          <a:p>
            <a:pPr marL="0" indent="0">
              <a:buNone/>
            </a:pPr>
            <a:endParaRPr lang="en-US" altLang="ko-KR" b="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b="0" dirty="0">
                <a:sym typeface="Wingdings" pitchFamily="2" charset="2"/>
              </a:rPr>
              <a:t>3)</a:t>
            </a:r>
            <a:r>
              <a:rPr lang="ko-KR" altLang="en-US" b="0" dirty="0">
                <a:sym typeface="Wingdings" pitchFamily="2" charset="2"/>
              </a:rPr>
              <a:t> </a:t>
            </a:r>
            <a:r>
              <a:rPr lang="en-US" altLang="ko-KR" b="0" dirty="0">
                <a:sym typeface="Wingdings" pitchFamily="2" charset="2"/>
              </a:rPr>
              <a:t>b </a:t>
            </a:r>
            <a:r>
              <a:rPr lang="ko-KR" altLang="en-US" b="0" dirty="0">
                <a:sym typeface="Wingdings" pitchFamily="2" charset="2"/>
              </a:rPr>
              <a:t>에 </a:t>
            </a:r>
            <a:r>
              <a:rPr lang="en-US" altLang="ko-KR" b="0" dirty="0">
                <a:sym typeface="Wingdings" pitchFamily="2" charset="2"/>
              </a:rPr>
              <a:t>1</a:t>
            </a:r>
            <a:r>
              <a:rPr lang="ko-KR" altLang="en-US" b="0" dirty="0">
                <a:sym typeface="Wingdings" pitchFamily="2" charset="2"/>
              </a:rPr>
              <a:t>을 더한다</a:t>
            </a:r>
            <a:r>
              <a:rPr lang="en-US" altLang="ko-KR" b="0" dirty="0">
                <a:sym typeface="Wingdings" pitchFamily="2" charset="2"/>
              </a:rPr>
              <a:t>.</a:t>
            </a:r>
            <a:r>
              <a:rPr lang="ko-KR" altLang="en-US" b="0" dirty="0">
                <a:sym typeface="Wingdings" pitchFamily="2" charset="2"/>
              </a:rPr>
              <a:t> </a:t>
            </a:r>
            <a:r>
              <a:rPr lang="en-US" altLang="ko-KR" b="0" dirty="0">
                <a:sym typeface="Wingdings" pitchFamily="2" charset="2"/>
              </a:rPr>
              <a:t></a:t>
            </a:r>
            <a:r>
              <a:rPr lang="ko-KR" altLang="en-US" b="0" dirty="0">
                <a:sym typeface="Wingdings" pitchFamily="2" charset="2"/>
              </a:rPr>
              <a:t> </a:t>
            </a:r>
            <a:r>
              <a:rPr lang="en-US" altLang="ko-KR" b="0" dirty="0">
                <a:sym typeface="Wingdings" pitchFamily="2" charset="2"/>
              </a:rPr>
              <a:t>c </a:t>
            </a:r>
            <a:r>
              <a:rPr lang="ko-KR" altLang="en-US" b="0" dirty="0">
                <a:sym typeface="Wingdings" pitchFamily="2" charset="2"/>
              </a:rPr>
              <a:t>는 </a:t>
            </a:r>
            <a:r>
              <a:rPr lang="en-US" altLang="ko-KR" b="0" dirty="0">
                <a:sym typeface="Wingdings" pitchFamily="2" charset="2"/>
              </a:rPr>
              <a:t>-2</a:t>
            </a:r>
            <a:r>
              <a:rPr lang="ko-KR" altLang="en-US" b="0" dirty="0">
                <a:sym typeface="Wingdings" pitchFamily="2" charset="2"/>
              </a:rPr>
              <a:t> </a:t>
            </a:r>
            <a:endParaRPr lang="en-US" altLang="ko-KR" b="0" dirty="0"/>
          </a:p>
          <a:p>
            <a:pPr marL="514350" indent="-514350">
              <a:buAutoNum type="arabicParenR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8DE1F-B1D3-4F48-AD1A-67584796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9" y="2305254"/>
            <a:ext cx="7224755" cy="598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186A9-A5A9-1946-960B-B239D216C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05" y="3458864"/>
            <a:ext cx="63754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B268D-D801-4E4A-B1B4-D127417C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4" y="4660900"/>
            <a:ext cx="73914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824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8939-F8C0-7D4D-A8C0-98A927B2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52400"/>
            <a:ext cx="8730049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32-bit 2</a:t>
            </a:r>
            <a:r>
              <a:rPr lang="ko-KR" altLang="en-US" dirty="0"/>
              <a:t>진수</a:t>
            </a:r>
            <a:r>
              <a:rPr lang="en-US" altLang="ko-KR" dirty="0"/>
              <a:t> in 2’s complement representation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8EA1F3-1DBB-714F-B884-5BA62566AF6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8600" y="1142999"/>
                <a:ext cx="8382000" cy="545457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a=1111 1111 1111 1111 1111 1111 1111 1111</a:t>
                </a:r>
                <a:r>
                  <a:rPr lang="en-US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ko-KR" altLang="en-US" b="0" dirty="0"/>
                  <a:t>은 십진수로 얼마인가</a:t>
                </a:r>
                <a:r>
                  <a:rPr lang="en-US" altLang="ko-KR" b="0" dirty="0"/>
                  <a:t>?</a:t>
                </a:r>
              </a:p>
              <a:p>
                <a:pPr marL="514350" indent="-514350">
                  <a:buAutoNum type="arabicParenR"/>
                </a:pPr>
                <a:r>
                  <a:rPr lang="ko-KR" altLang="en-US" b="0" dirty="0">
                    <a:solidFill>
                      <a:srgbClr val="FF0000"/>
                    </a:solidFill>
                  </a:rPr>
                  <a:t>음수이면</a:t>
                </a:r>
                <a:r>
                  <a:rPr lang="ko-KR" altLang="en-US" b="0" dirty="0"/>
                  <a:t> </a:t>
                </a:r>
                <a:r>
                  <a:rPr lang="en-US" altLang="ko-KR" b="0" dirty="0"/>
                  <a:t>a </a:t>
                </a:r>
                <a:r>
                  <a:rPr lang="ko-KR" altLang="en-US" b="0" dirty="0"/>
                  <a:t>의 </a:t>
                </a:r>
                <a:r>
                  <a:rPr lang="en-US" altLang="ko-KR" b="0" dirty="0"/>
                  <a:t>1</a:t>
                </a:r>
                <a:r>
                  <a:rPr lang="ko-KR" altLang="en-US" b="0" dirty="0"/>
                  <a:t>의 보수를 만든다 </a:t>
                </a:r>
                <a:r>
                  <a:rPr lang="en-US" altLang="ko-KR" b="0" dirty="0">
                    <a:sym typeface="Wingdings" pitchFamily="2" charset="2"/>
                  </a:rPr>
                  <a:t></a:t>
                </a:r>
                <a:r>
                  <a:rPr lang="ko-KR" altLang="en-US" b="0" dirty="0">
                    <a:sym typeface="Wingdings" pitchFamily="2" charset="2"/>
                  </a:rPr>
                  <a:t> </a:t>
                </a:r>
                <a:r>
                  <a:rPr lang="en-US" altLang="ko-KR" b="0" dirty="0">
                    <a:sym typeface="Wingdings" pitchFamily="2" charset="2"/>
                  </a:rPr>
                  <a:t>b</a:t>
                </a:r>
                <a:endParaRPr lang="en-US" altLang="ko-KR" b="0" dirty="0"/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b=0000 0000 0000 0000 0000 0000 0000 0000</a:t>
                </a:r>
              </a:p>
              <a:p>
                <a:pPr marL="0" indent="0">
                  <a:buNone/>
                </a:pPr>
                <a:r>
                  <a:rPr lang="en-US" altLang="ko-KR" b="0" dirty="0"/>
                  <a:t>2)</a:t>
                </a:r>
                <a:r>
                  <a:rPr lang="ko-KR" altLang="en-US" b="0" dirty="0"/>
                  <a:t> </a:t>
                </a:r>
                <a:r>
                  <a:rPr lang="en-US" altLang="ko-KR" b="0" dirty="0"/>
                  <a:t>b</a:t>
                </a:r>
                <a:r>
                  <a:rPr lang="ko-KR" altLang="en-US" b="0" dirty="0"/>
                  <a:t> 에 </a:t>
                </a:r>
                <a:r>
                  <a:rPr lang="en-US" altLang="ko-KR" b="0" dirty="0"/>
                  <a:t>1</a:t>
                </a:r>
                <a:r>
                  <a:rPr lang="ko-KR" altLang="en-US" b="0" dirty="0"/>
                  <a:t>을 더한다</a:t>
                </a:r>
                <a:r>
                  <a:rPr lang="en-US" altLang="ko-KR" b="0" dirty="0"/>
                  <a:t>.</a:t>
                </a:r>
                <a:r>
                  <a:rPr lang="ko-KR" altLang="en-US" b="0" dirty="0"/>
                  <a:t> </a:t>
                </a:r>
                <a:r>
                  <a:rPr lang="en-US" altLang="ko-KR" b="0" dirty="0">
                    <a:sym typeface="Wingdings" pitchFamily="2" charset="2"/>
                  </a:rPr>
                  <a:t></a:t>
                </a:r>
                <a:r>
                  <a:rPr lang="ko-KR" altLang="en-US" b="0" dirty="0">
                    <a:sym typeface="Wingdings" pitchFamily="2" charset="2"/>
                  </a:rPr>
                  <a:t> </a:t>
                </a:r>
                <a:r>
                  <a:rPr lang="en-US" altLang="ko-KR" b="0" dirty="0">
                    <a:sym typeface="Wingdings" pitchFamily="2" charset="2"/>
                  </a:rPr>
                  <a:t>c </a:t>
                </a:r>
                <a:r>
                  <a:rPr lang="ko-KR" altLang="en-US" b="0" dirty="0">
                    <a:sym typeface="Wingdings" pitchFamily="2" charset="2"/>
                  </a:rPr>
                  <a:t>가 </a:t>
                </a:r>
                <a:r>
                  <a:rPr lang="en-US" altLang="ko-KR" b="0" dirty="0">
                    <a:sym typeface="Wingdings" pitchFamily="2" charset="2"/>
                  </a:rPr>
                  <a:t>a </a:t>
                </a:r>
                <a:r>
                  <a:rPr lang="ko-KR" altLang="en-US" b="0" dirty="0">
                    <a:sym typeface="Wingdings" pitchFamily="2" charset="2"/>
                  </a:rPr>
                  <a:t>의 절대값이다</a:t>
                </a:r>
                <a:r>
                  <a:rPr lang="en-US" altLang="ko-KR" b="0" dirty="0">
                    <a:sym typeface="Wingdings" pitchFamily="2" charset="2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c=0000 0000 0000 0000 0000 0000 0000 0001</a:t>
                </a:r>
                <a:endParaRPr lang="en-US" altLang="ko-KR" b="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altLang="ko-KR" b="0" dirty="0">
                    <a:sym typeface="Wingdings" pitchFamily="2" charset="2"/>
                  </a:rPr>
                  <a:t>3)</a:t>
                </a:r>
                <a:r>
                  <a:rPr lang="ko-KR" altLang="en-US" b="0" dirty="0">
                    <a:sym typeface="Wingdings" pitchFamily="2" charset="2"/>
                  </a:rPr>
                  <a:t> </a:t>
                </a:r>
                <a:r>
                  <a:rPr lang="en-US" altLang="ko-KR" b="0" dirty="0">
                    <a:sym typeface="Wingdings" pitchFamily="2" charset="2"/>
                  </a:rPr>
                  <a:t>a </a:t>
                </a:r>
                <a:r>
                  <a:rPr lang="ko-KR" altLang="en-US" b="0" dirty="0">
                    <a:sym typeface="Wingdings" pitchFamily="2" charset="2"/>
                  </a:rPr>
                  <a:t>는</a:t>
                </a:r>
                <a:r>
                  <a:rPr lang="en-US" altLang="ko-KR" b="0" dirty="0">
                    <a:sym typeface="Wingdings" pitchFamily="2" charset="2"/>
                  </a:rPr>
                  <a:t> </a:t>
                </a:r>
                <a:r>
                  <a:rPr lang="ko-KR" altLang="en-US" b="0" dirty="0">
                    <a:sym typeface="Wingdings" pitchFamily="2" charset="2"/>
                  </a:rPr>
                  <a:t>십진수로 </a:t>
                </a:r>
                <a:r>
                  <a:rPr lang="en-US" altLang="ko-KR" b="0" dirty="0">
                    <a:sym typeface="Wingdings" pitchFamily="2" charset="2"/>
                  </a:rPr>
                  <a:t>–c</a:t>
                </a:r>
              </a:p>
              <a:p>
                <a:pPr marL="0" indent="0">
                  <a:buNone/>
                </a:pPr>
                <a:r>
                  <a:rPr lang="en-US" altLang="ko-KR" b="0" dirty="0">
                    <a:sym typeface="Wingdings" pitchFamily="2" charset="2"/>
                  </a:rPr>
                  <a:t> </a:t>
                </a:r>
                <a:r>
                  <a:rPr lang="ko-KR" altLang="en-US" b="0" dirty="0">
                    <a:sym typeface="Wingdings" pitchFamily="2" charset="2"/>
                  </a:rPr>
                  <a:t>그러므로 </a:t>
                </a:r>
                <a:r>
                  <a:rPr lang="en-US" altLang="ko-KR" b="0" dirty="0">
                    <a:sym typeface="Wingdings" pitchFamily="2" charset="2"/>
                  </a:rPr>
                  <a:t>a</a:t>
                </a:r>
                <a:r>
                  <a:rPr lang="ko-KR" altLang="en-US" b="0" dirty="0">
                    <a:sym typeface="Wingdings" pitchFamily="2" charset="2"/>
                  </a:rPr>
                  <a:t> 는 십진수로 </a:t>
                </a:r>
                <a:r>
                  <a:rPr lang="en-US" altLang="ko-KR" b="0" dirty="0">
                    <a:sym typeface="Wingdings" pitchFamily="2" charset="2"/>
                  </a:rPr>
                  <a:t>-1</a:t>
                </a:r>
                <a:endParaRPr lang="en-US" altLang="ko-KR" b="0" dirty="0"/>
              </a:p>
              <a:p>
                <a:pPr marL="0" indent="0">
                  <a:buNone/>
                </a:pPr>
                <a:r>
                  <a:rPr lang="ko-KR" altLang="en-US" b="0" dirty="0">
                    <a:solidFill>
                      <a:srgbClr val="FF0000"/>
                    </a:solidFill>
                  </a:rPr>
                  <a:t>*</a:t>
                </a:r>
                <a:r>
                  <a:rPr lang="en-US" altLang="ko-KR" b="0" dirty="0">
                    <a:solidFill>
                      <a:srgbClr val="FF0000"/>
                    </a:solidFill>
                  </a:rPr>
                  <a:t>)</a:t>
                </a:r>
                <a:r>
                  <a:rPr lang="ko-KR" altLang="en-US" b="0" dirty="0">
                    <a:solidFill>
                      <a:srgbClr val="FF0000"/>
                    </a:solidFill>
                  </a:rPr>
                  <a:t> 양수이면</a:t>
                </a:r>
                <a:r>
                  <a:rPr lang="en-US" altLang="ko-KR" b="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b="0" dirty="0">
                    <a:solidFill>
                      <a:srgbClr val="FF0000"/>
                    </a:solidFill>
                  </a:rPr>
                  <a:t> </a:t>
                </a:r>
                <a:endParaRPr lang="en-US" altLang="ko-KR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d=0111 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1111 1111 1111 1111 1111 1111 1111</a:t>
                </a:r>
                <a:r>
                  <a:rPr lang="en-US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  <m:e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b="0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 =  2147483647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8EA1F3-1DBB-714F-B884-5BA62566A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142999"/>
                <a:ext cx="8382000" cy="5454571"/>
              </a:xfrm>
              <a:blipFill>
                <a:blip r:embed="rId2"/>
                <a:stretch>
                  <a:fillRect l="-2118" t="-2791" b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65435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A726F-783B-5C47-A202-99801AA94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831"/>
            <a:ext cx="9144000" cy="350844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E9025-258F-C84F-BA86-A8C38C2D3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5108648"/>
            <a:ext cx="8382000" cy="14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0" dirty="0"/>
              <a:t>$t0</a:t>
            </a:r>
            <a:r>
              <a:rPr lang="ko-KR" altLang="en-US" b="0" dirty="0"/>
              <a:t> </a:t>
            </a:r>
            <a:r>
              <a:rPr lang="en-US" altLang="ko-KR" b="0" dirty="0"/>
              <a:t>=</a:t>
            </a:r>
            <a:r>
              <a:rPr lang="ko-KR" altLang="en-US" b="0" dirty="0"/>
              <a:t> </a:t>
            </a:r>
            <a:r>
              <a:rPr lang="en-US" altLang="ko-KR" b="0" dirty="0"/>
              <a:t>$t1</a:t>
            </a:r>
            <a:r>
              <a:rPr lang="ko-KR" altLang="en-US" b="0" dirty="0"/>
              <a:t> </a:t>
            </a:r>
            <a:r>
              <a:rPr lang="en-US" altLang="ko-KR" b="0" dirty="0"/>
              <a:t>–</a:t>
            </a:r>
            <a:r>
              <a:rPr lang="ko-KR" altLang="en-US" b="0" dirty="0"/>
              <a:t> </a:t>
            </a:r>
            <a:r>
              <a:rPr lang="en-US" altLang="ko-KR" b="0" dirty="0"/>
              <a:t>1</a:t>
            </a:r>
            <a:r>
              <a:rPr lang="ko-KR" altLang="en-US" b="0" dirty="0"/>
              <a:t> 은 </a:t>
            </a:r>
            <a:r>
              <a:rPr lang="en-US" altLang="ko-KR" b="0" dirty="0"/>
              <a:t>MIPS</a:t>
            </a:r>
            <a:r>
              <a:rPr lang="ko-KR" altLang="en-US" b="0" dirty="0"/>
              <a:t> </a:t>
            </a:r>
            <a:r>
              <a:rPr lang="en-US" altLang="ko-KR" b="0" dirty="0"/>
              <a:t>instruction</a:t>
            </a:r>
            <a:r>
              <a:rPr lang="ko-KR" altLang="en-US" b="0" dirty="0"/>
              <a:t> </a:t>
            </a:r>
            <a:r>
              <a:rPr lang="ko-KR" altLang="en-US" b="0" dirty="0" err="1"/>
              <a:t>으로</a:t>
            </a:r>
            <a:r>
              <a:rPr lang="ko-KR" altLang="en-US" b="0" dirty="0"/>
              <a:t> 어떻게</a:t>
            </a:r>
            <a:r>
              <a:rPr lang="en-US" altLang="ko-KR" b="0" dirty="0"/>
              <a:t>?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no ‘</a:t>
            </a:r>
            <a:r>
              <a:rPr lang="en-US" b="0" dirty="0" err="1">
                <a:solidFill>
                  <a:srgbClr val="FF0000"/>
                </a:solidFill>
              </a:rPr>
              <a:t>subi</a:t>
            </a:r>
            <a:r>
              <a:rPr lang="en-US" b="0" dirty="0">
                <a:solidFill>
                  <a:srgbClr val="FF0000"/>
                </a:solidFill>
              </a:rPr>
              <a:t>’ instruction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370526-CE99-9A44-8C37-C78EA7A8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2.4 Signed and Unsigned Numbers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223467-9236-D945-BA20-05E7E207194B}"/>
              </a:ext>
            </a:extLst>
          </p:cNvPr>
          <p:cNvSpPr/>
          <p:nvPr/>
        </p:nvSpPr>
        <p:spPr>
          <a:xfrm>
            <a:off x="0" y="2152891"/>
            <a:ext cx="9144000" cy="636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51526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E8C3-1550-F044-9E33-E270DB61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3.2 </a:t>
            </a:r>
            <a:r>
              <a:rPr lang="ko-KR" altLang="en-US" dirty="0"/>
              <a:t>덧셈과 뺄셈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BBAA3-DAC9-3447-885E-EF8F69BAA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3398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8FAA-54DD-664F-BF83-61C2771D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Binary Subtraction :  7-6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A2972-3A5B-F24F-BD40-BDCCA8C3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+ (-6)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AFC91-92A6-0A4A-9870-704AC3C1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813050"/>
            <a:ext cx="8255000" cy="1231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8ED6C0-9173-FF4C-9DCA-7C7D3AFE4C24}"/>
              </a:ext>
            </a:extLst>
          </p:cNvPr>
          <p:cNvSpPr txBox="1"/>
          <p:nvPr/>
        </p:nvSpPr>
        <p:spPr>
          <a:xfrm>
            <a:off x="1161535" y="3558746"/>
            <a:ext cx="2205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sng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1319476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3856-1AAF-2444-9602-863D5ACC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source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71A19-D290-954B-AA67-7376327C3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.text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globl</a:t>
            </a:r>
            <a:r>
              <a:rPr lang="en-US" dirty="0">
                <a:latin typeface="Courier" pitchFamily="2" charset="0"/>
              </a:rPr>
              <a:t> main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main: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addi</a:t>
            </a:r>
            <a:r>
              <a:rPr lang="en-US" dirty="0">
                <a:latin typeface="Courier" pitchFamily="2" charset="0"/>
              </a:rPr>
              <a:t> $t3, $0, 7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addi</a:t>
            </a:r>
            <a:r>
              <a:rPr lang="en-US" dirty="0">
                <a:latin typeface="Courier" pitchFamily="2" charset="0"/>
              </a:rPr>
              <a:t> $t4, $0, 6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add  $t5, $t3, $t4 # 7 + 6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sub  $t6, $t3, $t4 # 7 - 6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addi</a:t>
            </a:r>
            <a:r>
              <a:rPr lang="en-US" dirty="0">
                <a:latin typeface="Courier" pitchFamily="2" charset="0"/>
              </a:rPr>
              <a:t> $t7, $0, -6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add  $t8, $t3, $t7 # 7 + (-6)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13E41-AA21-3345-9351-9BEA62D96770}"/>
              </a:ext>
            </a:extLst>
          </p:cNvPr>
          <p:cNvSpPr/>
          <p:nvPr/>
        </p:nvSpPr>
        <p:spPr>
          <a:xfrm>
            <a:off x="228600" y="1046602"/>
            <a:ext cx="6678976" cy="411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861914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FB0F-1B1C-2B49-9A36-4FD83D32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0D480-4598-364D-A354-3860E87E1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4663" y="2502243"/>
            <a:ext cx="4899455" cy="111828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addi</a:t>
            </a:r>
            <a:r>
              <a:rPr lang="en-US" dirty="0">
                <a:latin typeface="Courier" pitchFamily="2" charset="0"/>
              </a:rPr>
              <a:t> $t0, $t1, 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629B4-1E6F-9A4E-8D62-E824E4EA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9"/>
            <a:ext cx="9144000" cy="6642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2C7411-FB04-FD41-906B-A0916F83BF92}"/>
              </a:ext>
            </a:extLst>
          </p:cNvPr>
          <p:cNvSpPr/>
          <p:nvPr/>
        </p:nvSpPr>
        <p:spPr>
          <a:xfrm>
            <a:off x="4307595" y="2886419"/>
            <a:ext cx="4836405" cy="1024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30121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009AD-DB66-9E49-90D5-4B09849F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3DE50-E9EF-B94E-8E67-9CF5E1D60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8C80C-27CC-944D-BE51-BA7D4EFD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9"/>
            <a:ext cx="9144000" cy="6642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9CE7D8-FE4C-0B44-8492-44B4D0EA4BC9}"/>
              </a:ext>
            </a:extLst>
          </p:cNvPr>
          <p:cNvSpPr/>
          <p:nvPr/>
        </p:nvSpPr>
        <p:spPr>
          <a:xfrm>
            <a:off x="0" y="3514381"/>
            <a:ext cx="1410159" cy="859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AF20B-CB8F-A046-9FFC-58F165423D4A}"/>
              </a:ext>
            </a:extLst>
          </p:cNvPr>
          <p:cNvSpPr/>
          <p:nvPr/>
        </p:nvSpPr>
        <p:spPr>
          <a:xfrm>
            <a:off x="0" y="5715000"/>
            <a:ext cx="1333041" cy="156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00855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ACBB4-9463-4046-B043-DB5DD4F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35907-D3F9-7941-AF9D-E5BC555BB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6FF28-C281-DD49-9564-C09C4EA74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9"/>
            <a:ext cx="9144000" cy="6642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ADA194-8D7F-594C-A724-7F9ADDB032E9}"/>
              </a:ext>
            </a:extLst>
          </p:cNvPr>
          <p:cNvSpPr/>
          <p:nvPr/>
        </p:nvSpPr>
        <p:spPr>
          <a:xfrm>
            <a:off x="0" y="3536414"/>
            <a:ext cx="2170323" cy="1178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64F36-0A85-CF49-AF28-C21D0586C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16151"/>
            <a:ext cx="4114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444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5F2A-0FDA-2D49-9C1B-902FFE35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CACE8-2D78-C94D-B53C-9F4827B42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83B03-A4D5-3747-9C73-382A1E4F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9"/>
            <a:ext cx="9144000" cy="6642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0BA885-20B4-FC4A-96A0-C8D76C3BC304}"/>
              </a:ext>
            </a:extLst>
          </p:cNvPr>
          <p:cNvSpPr/>
          <p:nvPr/>
        </p:nvSpPr>
        <p:spPr>
          <a:xfrm>
            <a:off x="0" y="2853369"/>
            <a:ext cx="2038120" cy="848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B69DE-3565-3D49-9966-D2A25A28B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457200"/>
            <a:ext cx="4114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8384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E1F8-B234-E442-9A4A-21AC4F83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1CCAF-E0D7-C34A-86E7-7B821EA69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382000" cy="5356654"/>
          </a:xfrm>
        </p:spPr>
        <p:txBody>
          <a:bodyPr>
            <a:normAutofit/>
          </a:bodyPr>
          <a:lstStyle/>
          <a:p>
            <a:r>
              <a:rPr lang="ko-KR" altLang="en-US" dirty="0"/>
              <a:t>연산의 결과가 </a:t>
            </a:r>
            <a:r>
              <a:rPr lang="en-US" altLang="ko-KR" dirty="0"/>
              <a:t>32-bit word </a:t>
            </a:r>
            <a:r>
              <a:rPr lang="ko-KR" altLang="en-US" dirty="0"/>
              <a:t>로 표현될 수 없을 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ko-KR" altLang="en-US" sz="2400" b="0" dirty="0">
                <a:latin typeface="+mn-lt"/>
              </a:rPr>
              <a:t>   </a:t>
            </a:r>
            <a:r>
              <a:rPr lang="en-US" altLang="ko-KR" sz="2400" b="0" dirty="0">
                <a:latin typeface="+mn-lt"/>
              </a:rPr>
              <a:t>0111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=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2147483647</a:t>
            </a:r>
          </a:p>
          <a:p>
            <a:pPr marL="0" lvl="0" indent="0">
              <a:buNone/>
            </a:pPr>
            <a:r>
              <a:rPr lang="en-US" altLang="ko-KR" sz="2400" b="0" dirty="0">
                <a:latin typeface="+mn-lt"/>
              </a:rPr>
              <a:t>+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0111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Times New Roman"/>
              </a:rPr>
              <a:t>=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2147483647</a:t>
            </a:r>
            <a:endParaRPr lang="en-US" altLang="ko-KR" sz="2400" b="0" dirty="0">
              <a:latin typeface="+mn-lt"/>
            </a:endParaRPr>
          </a:p>
          <a:p>
            <a:pPr marL="0" lvl="0" indent="0">
              <a:buNone/>
            </a:pPr>
            <a:r>
              <a:rPr lang="ko-KR" altLang="en-US" sz="2400" b="0" dirty="0">
                <a:latin typeface="Times New Roman"/>
              </a:rPr>
              <a:t>  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1110 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solidFill>
                  <a:srgbClr val="FF0000"/>
                </a:solidFill>
                <a:latin typeface="Times New Roman"/>
              </a:rPr>
              <a:t>=</a:t>
            </a:r>
            <a:r>
              <a:rPr lang="ko-KR" altLang="en-US" sz="2400" b="0" dirty="0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altLang="ko-KR" sz="2400" b="0" dirty="0">
                <a:solidFill>
                  <a:srgbClr val="FF0000"/>
                </a:solidFill>
                <a:latin typeface="Times New Roman"/>
              </a:rPr>
              <a:t>-2</a:t>
            </a:r>
          </a:p>
          <a:p>
            <a:pPr marL="0" indent="0">
              <a:buNone/>
            </a:pPr>
            <a:endParaRPr lang="en-US" sz="2400" b="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4B95E-8709-AC4D-866C-453FF306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2178737"/>
            <a:ext cx="8089900" cy="22225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BD8828-38BC-F746-89CE-67C0ED128DBF}"/>
              </a:ext>
            </a:extLst>
          </p:cNvPr>
          <p:cNvCxnSpPr/>
          <p:nvPr/>
        </p:nvCxnSpPr>
        <p:spPr>
          <a:xfrm>
            <a:off x="228600" y="5436974"/>
            <a:ext cx="5801497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ight Arrow 5">
            <a:extLst>
              <a:ext uri="{FF2B5EF4-FFF2-40B4-BE49-F238E27FC236}">
                <a16:creationId xmlns:a16="http://schemas.microsoft.com/office/drawing/2014/main" id="{75D2AA79-29A0-FF44-9D0B-6CEEF8956FC5}"/>
              </a:ext>
            </a:extLst>
          </p:cNvPr>
          <p:cNvSpPr/>
          <p:nvPr/>
        </p:nvSpPr>
        <p:spPr>
          <a:xfrm>
            <a:off x="116129" y="3117615"/>
            <a:ext cx="224942" cy="20759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907414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A726F-783B-5C47-A202-99801AA94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831"/>
            <a:ext cx="9144000" cy="35084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370526-CE99-9A44-8C37-C78EA7A8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Add/Sub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223467-9236-D945-BA20-05E7E207194B}"/>
              </a:ext>
            </a:extLst>
          </p:cNvPr>
          <p:cNvSpPr/>
          <p:nvPr/>
        </p:nvSpPr>
        <p:spPr>
          <a:xfrm>
            <a:off x="0" y="2152891"/>
            <a:ext cx="9144000" cy="636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812FE4-657B-624E-ABC6-CBE56012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2866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2794-364E-6249-8CA8-C6B423B3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addu</a:t>
            </a:r>
            <a:r>
              <a:rPr lang="en-US" dirty="0"/>
              <a:t>/</a:t>
            </a:r>
            <a:r>
              <a:rPr lang="en-US" dirty="0" err="1"/>
              <a:t>addiu</a:t>
            </a:r>
            <a:r>
              <a:rPr lang="en-US" dirty="0"/>
              <a:t>/</a:t>
            </a:r>
            <a:r>
              <a:rPr lang="en-US" dirty="0" err="1"/>
              <a:t>subu</a:t>
            </a:r>
            <a:r>
              <a:rPr lang="en-US" dirty="0"/>
              <a:t>  instructions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D4309-E87B-3449-A600-931811409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382000" cy="4775886"/>
          </a:xfrm>
        </p:spPr>
        <p:txBody>
          <a:bodyPr>
            <a:normAutofit/>
          </a:bodyPr>
          <a:lstStyle/>
          <a:p>
            <a:r>
              <a:rPr lang="ko-KR" altLang="en-US" b="0" dirty="0"/>
              <a:t>연산의 결과 </a:t>
            </a:r>
            <a:r>
              <a:rPr lang="en-US" altLang="ko-KR" b="0" dirty="0"/>
              <a:t>overflow </a:t>
            </a:r>
            <a:r>
              <a:rPr lang="ko-KR" altLang="en-US" b="0" dirty="0"/>
              <a:t>가 되어도 </a:t>
            </a:r>
            <a:r>
              <a:rPr lang="en-US" altLang="ko-KR" b="0" dirty="0"/>
              <a:t>exception </a:t>
            </a:r>
            <a:r>
              <a:rPr lang="ko-KR" altLang="en-US" b="0" dirty="0"/>
              <a:t>이 발생하지 않는다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r>
              <a:rPr lang="en-US" altLang="ko-KR" b="0" dirty="0"/>
              <a:t>(C </a:t>
            </a:r>
            <a:r>
              <a:rPr lang="ko-KR" altLang="en-US" b="0" dirty="0"/>
              <a:t>언어</a:t>
            </a:r>
            <a:r>
              <a:rPr lang="en-US" altLang="ko-KR" b="0" dirty="0"/>
              <a:t>)</a:t>
            </a:r>
          </a:p>
          <a:p>
            <a:r>
              <a:rPr lang="en-US" b="0" dirty="0"/>
              <a:t>add/</a:t>
            </a:r>
            <a:r>
              <a:rPr lang="en-US" b="0" dirty="0" err="1"/>
              <a:t>addi</a:t>
            </a:r>
            <a:r>
              <a:rPr lang="en-US" b="0" dirty="0"/>
              <a:t>/sub</a:t>
            </a:r>
            <a:r>
              <a:rPr lang="ko-KR" altLang="en-US" b="0" dirty="0"/>
              <a:t> 명령어는 </a:t>
            </a:r>
            <a:r>
              <a:rPr lang="en-US" altLang="ko-KR" b="0" dirty="0"/>
              <a:t>overflow </a:t>
            </a:r>
            <a:r>
              <a:rPr lang="ko-KR" altLang="en-US" b="0" dirty="0"/>
              <a:t>가 되면 </a:t>
            </a:r>
            <a:r>
              <a:rPr lang="en-US" altLang="ko-KR" b="0" dirty="0"/>
              <a:t>exception </a:t>
            </a:r>
            <a:r>
              <a:rPr lang="ko-KR" altLang="en-US" b="0" dirty="0"/>
              <a:t>을 발생한다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endParaRPr lang="en-US" altLang="ko-KR" b="0" dirty="0"/>
          </a:p>
          <a:p>
            <a:r>
              <a:rPr lang="en-US" altLang="ko-KR" b="0" dirty="0"/>
              <a:t>exception</a:t>
            </a:r>
            <a:r>
              <a:rPr lang="ko-KR" altLang="en-US" b="0" dirty="0"/>
              <a:t> </a:t>
            </a:r>
            <a:r>
              <a:rPr lang="en-US" altLang="ko-KR" b="0" dirty="0"/>
              <a:t>(</a:t>
            </a:r>
            <a:r>
              <a:rPr lang="ko-KR" altLang="en-US" b="0" dirty="0"/>
              <a:t>예외</a:t>
            </a:r>
            <a:r>
              <a:rPr lang="en-US" altLang="ko-KR" b="0" dirty="0"/>
              <a:t>) :</a:t>
            </a:r>
            <a:r>
              <a:rPr lang="ko-KR" altLang="en-US" b="0" dirty="0"/>
              <a:t> 프로그램 수행을 방해하는 계획되지 않은 사건</a:t>
            </a:r>
            <a:r>
              <a:rPr lang="en-US" altLang="ko-KR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67363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FB0F-1B1C-2B49-9A36-4FD83D32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0D480-4598-364D-A354-3860E87E1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4663" y="2502243"/>
            <a:ext cx="4899455" cy="111828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addi</a:t>
            </a:r>
            <a:r>
              <a:rPr lang="en-US" dirty="0">
                <a:latin typeface="Courier" pitchFamily="2" charset="0"/>
              </a:rPr>
              <a:t> $t0, $t1, -1</a:t>
            </a:r>
          </a:p>
        </p:txBody>
      </p:sp>
    </p:spTree>
    <p:extLst>
      <p:ext uri="{BB962C8B-B14F-4D97-AF65-F5344CB8AC3E}">
        <p14:creationId xmlns:p14="http://schemas.microsoft.com/office/powerpoint/2010/main" val="372279295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2794-364E-6249-8CA8-C6B423B3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addiu</a:t>
            </a:r>
            <a:r>
              <a:rPr lang="en-US" dirty="0"/>
              <a:t>  instruction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D4309-E87B-3449-A600-931811409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382000" cy="4775886"/>
          </a:xfrm>
        </p:spPr>
        <p:txBody>
          <a:bodyPr>
            <a:normAutofit/>
          </a:bodyPr>
          <a:lstStyle/>
          <a:p>
            <a:r>
              <a:rPr lang="en-US" b="0" dirty="0" err="1"/>
              <a:t>addiu</a:t>
            </a:r>
            <a:r>
              <a:rPr lang="en-US" b="0" dirty="0"/>
              <a:t> </a:t>
            </a:r>
            <a:r>
              <a:rPr lang="ko-KR" altLang="en-US" b="0" dirty="0"/>
              <a:t>명령의 상수 </a:t>
            </a:r>
            <a:r>
              <a:rPr lang="en-US" altLang="ko-KR" b="0" dirty="0"/>
              <a:t>operand </a:t>
            </a:r>
            <a:r>
              <a:rPr lang="ko-KR" altLang="en-US" b="0" dirty="0"/>
              <a:t>는 음수일 수 있다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121054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3856-1AAF-2444-9602-863D5ACC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source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71A19-D290-954B-AA67-7376327C3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.text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.</a:t>
            </a:r>
            <a:r>
              <a:rPr lang="en-US" sz="2000" dirty="0" err="1">
                <a:latin typeface="Courier" pitchFamily="2" charset="0"/>
              </a:rPr>
              <a:t>globl</a:t>
            </a:r>
            <a:r>
              <a:rPr lang="en-US" sz="2000" dirty="0">
                <a:latin typeface="Courier" pitchFamily="2" charset="0"/>
              </a:rPr>
              <a:t> main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main: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  </a:t>
            </a:r>
            <a:r>
              <a:rPr lang="en-US" sz="2000" dirty="0" err="1">
                <a:latin typeface="Courier" pitchFamily="2" charset="0"/>
              </a:rPr>
              <a:t>addi</a:t>
            </a:r>
            <a:r>
              <a:rPr lang="en-US" sz="2000" dirty="0">
                <a:latin typeface="Courier" pitchFamily="2" charset="0"/>
              </a:rPr>
              <a:t> $t1, $0, 0x7FFFFFFF # later, in more detail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  add  $t2, $t1, $t1 # overflow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  </a:t>
            </a:r>
            <a:r>
              <a:rPr lang="en-US" sz="2000" dirty="0" err="1">
                <a:latin typeface="Courier" pitchFamily="2" charset="0"/>
              </a:rPr>
              <a:t>addu</a:t>
            </a:r>
            <a:r>
              <a:rPr lang="en-US" sz="2000" dirty="0">
                <a:latin typeface="Courier" pitchFamily="2" charset="0"/>
              </a:rPr>
              <a:t> $t3, $t1, $t1 # no exception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  </a:t>
            </a:r>
            <a:r>
              <a:rPr lang="en-US" sz="2000" dirty="0" err="1">
                <a:latin typeface="Courier" pitchFamily="2" charset="0"/>
              </a:rPr>
              <a:t>addiu</a:t>
            </a:r>
            <a:r>
              <a:rPr lang="en-US" sz="2000" dirty="0">
                <a:latin typeface="Courier" pitchFamily="2" charset="0"/>
              </a:rPr>
              <a:t> $t4, $t1, -1 # negative constant for </a:t>
            </a:r>
            <a:r>
              <a:rPr lang="en-US" sz="2000" dirty="0" err="1">
                <a:latin typeface="Courier" pitchFamily="2" charset="0"/>
              </a:rPr>
              <a:t>addiu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13E41-AA21-3345-9351-9BEA62D96770}"/>
              </a:ext>
            </a:extLst>
          </p:cNvPr>
          <p:cNvSpPr/>
          <p:nvPr/>
        </p:nvSpPr>
        <p:spPr>
          <a:xfrm>
            <a:off x="228600" y="1046602"/>
            <a:ext cx="8382000" cy="2952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67CE872-DCFF-4347-A604-4507FB4268A8}"/>
              </a:ext>
            </a:extLst>
          </p:cNvPr>
          <p:cNvSpPr txBox="1">
            <a:spLocks/>
          </p:cNvSpPr>
          <p:nvPr/>
        </p:nvSpPr>
        <p:spPr>
          <a:xfrm>
            <a:off x="228600" y="2129742"/>
            <a:ext cx="8382000" cy="436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CEAAC"/>
              </a:buClr>
              <a:buSzPct val="50000"/>
              <a:buFont typeface="Wingdings"/>
              <a:buChar char="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endParaRPr lang="en-US" dirty="0"/>
          </a:p>
          <a:p>
            <a:pPr hangingPunct="1"/>
            <a:endParaRPr lang="en-US" dirty="0"/>
          </a:p>
          <a:p>
            <a:pPr hangingPunct="1"/>
            <a:endParaRPr lang="en-US" dirty="0"/>
          </a:p>
          <a:p>
            <a:pPr hangingPunct="1"/>
            <a:endParaRPr lang="en-US" dirty="0"/>
          </a:p>
          <a:p>
            <a:pPr marL="0" indent="0" hangingPunct="1">
              <a:buFontTx/>
              <a:buNone/>
            </a:pPr>
            <a:r>
              <a:rPr lang="ko-KR" altLang="en-US" sz="2400" b="0" dirty="0">
                <a:latin typeface="+mn-lt"/>
              </a:rPr>
              <a:t>   </a:t>
            </a:r>
            <a:r>
              <a:rPr lang="en-US" altLang="ko-KR" sz="2400" b="0" dirty="0">
                <a:latin typeface="+mn-lt"/>
              </a:rPr>
              <a:t>0111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=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2147483647</a:t>
            </a:r>
          </a:p>
          <a:p>
            <a:pPr marL="0" indent="0" hangingPunct="1">
              <a:buFontTx/>
              <a:buNone/>
            </a:pPr>
            <a:r>
              <a:rPr lang="en-US" altLang="ko-KR" sz="2400" b="0" dirty="0">
                <a:latin typeface="+mn-lt"/>
              </a:rPr>
              <a:t>+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0111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+mn-lt"/>
              </a:rPr>
              <a:t>1111</a:t>
            </a:r>
            <a:r>
              <a:rPr lang="ko-KR" altLang="en-US" sz="2400" b="0" dirty="0">
                <a:latin typeface="+mn-lt"/>
              </a:rPr>
              <a:t> </a:t>
            </a:r>
            <a:r>
              <a:rPr lang="en-US" altLang="ko-KR" sz="2400" b="0" dirty="0">
                <a:latin typeface="Times New Roman"/>
              </a:rPr>
              <a:t>=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2147483647</a:t>
            </a:r>
            <a:endParaRPr lang="en-US" altLang="ko-KR" sz="2400" b="0" dirty="0">
              <a:latin typeface="+mn-lt"/>
            </a:endParaRPr>
          </a:p>
          <a:p>
            <a:pPr marL="0" indent="0" hangingPunct="1">
              <a:buFontTx/>
              <a:buNone/>
            </a:pPr>
            <a:r>
              <a:rPr lang="ko-KR" altLang="en-US" sz="2400" b="0" dirty="0">
                <a:latin typeface="Times New Roman"/>
              </a:rPr>
              <a:t>  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1111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1110 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=</a:t>
            </a:r>
            <a:r>
              <a:rPr lang="ko-KR" altLang="en-US" sz="2400" b="0" dirty="0">
                <a:latin typeface="Times New Roman"/>
              </a:rPr>
              <a:t> </a:t>
            </a:r>
            <a:r>
              <a:rPr lang="en-US" altLang="ko-KR" sz="2400" b="0" dirty="0">
                <a:latin typeface="Times New Roman"/>
              </a:rPr>
              <a:t>-2</a:t>
            </a:r>
          </a:p>
          <a:p>
            <a:pPr marL="0" indent="0" hangingPunct="1">
              <a:buFontTx/>
              <a:buNone/>
            </a:pPr>
            <a:endParaRPr lang="en-US" sz="2400" b="0" dirty="0">
              <a:latin typeface="+mn-lt"/>
            </a:endParaRPr>
          </a:p>
          <a:p>
            <a:pPr marL="0" indent="0" hangingPunct="1">
              <a:buFontTx/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C20D23-9B0A-554F-88B5-2000C0E9867A}"/>
              </a:ext>
            </a:extLst>
          </p:cNvPr>
          <p:cNvCxnSpPr/>
          <p:nvPr/>
        </p:nvCxnSpPr>
        <p:spPr>
          <a:xfrm>
            <a:off x="228600" y="5390676"/>
            <a:ext cx="5801497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74360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2E33-47BC-214D-99A8-9F3F978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38B6A-ECB4-3343-B5A4-3D7EDB95B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9D7AE-AD3F-DC47-B96B-6BDE0349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" y="0"/>
            <a:ext cx="9090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558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A119-AAFA-C947-9406-B7B3F58B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E0DF2-2AE4-BB46-ABA8-05F1B0B29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998D7-B3BA-DD4E-9AAA-E62298EE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" y="0"/>
            <a:ext cx="909061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1C4C44-F658-9442-9403-A807AE492B56}"/>
              </a:ext>
            </a:extLst>
          </p:cNvPr>
          <p:cNvSpPr/>
          <p:nvPr/>
        </p:nvSpPr>
        <p:spPr>
          <a:xfrm>
            <a:off x="4373696" y="2192357"/>
            <a:ext cx="4770304" cy="1112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BFF30-ADDE-F44B-BE9F-C12303861E62}"/>
              </a:ext>
            </a:extLst>
          </p:cNvPr>
          <p:cNvSpPr/>
          <p:nvPr/>
        </p:nvSpPr>
        <p:spPr>
          <a:xfrm>
            <a:off x="4373696" y="2192357"/>
            <a:ext cx="1679863" cy="5161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923169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81EE-B034-034A-A3CC-055593F7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57E77-960D-A741-B0A3-EA51E04E0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05F2A-612D-3D47-A60A-E6FC6C41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" y="0"/>
            <a:ext cx="909061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B4142-7D6C-714A-963F-7BF859F7B775}"/>
              </a:ext>
            </a:extLst>
          </p:cNvPr>
          <p:cNvSpPr/>
          <p:nvPr/>
        </p:nvSpPr>
        <p:spPr>
          <a:xfrm>
            <a:off x="0" y="3536414"/>
            <a:ext cx="2082188" cy="198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38288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C4EA-3009-F547-B519-A540E47C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DE311-3519-C545-A012-CD9C3745B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BF2FB-1C8C-174B-9643-8D8C097B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" y="0"/>
            <a:ext cx="9090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5776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EB930-C2E5-0E4A-85A4-079D733F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96EE9-8229-F34D-8080-40CA0F267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F863E-059B-0240-92F4-E469AD3D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" y="0"/>
            <a:ext cx="9090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2795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D9E5-0F93-3A43-878D-5A0D9B5A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4FF28-F634-DA45-860C-97AFC84F9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</a:t>
            </a:r>
            <a:r>
              <a:rPr lang="ko-KR" altLang="en-US" dirty="0"/>
              <a:t>의 </a:t>
            </a:r>
            <a:r>
              <a:rPr lang="en-US" altLang="ko-KR" dirty="0"/>
              <a:t>6</a:t>
            </a:r>
            <a:r>
              <a:rPr lang="ko-KR" altLang="en-US" dirty="0"/>
              <a:t>번 행으로 돌아올 때까지 계속 </a:t>
            </a:r>
            <a:r>
              <a:rPr lang="en-US" altLang="ko-KR" dirty="0"/>
              <a:t>single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6016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3AD9-C068-3D49-8679-1283873D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8A57F-2517-4F42-AB67-1EA67ACB8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E17A-F9F3-464B-AB2F-5D5CE7C6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" y="0"/>
            <a:ext cx="9090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4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0C94-393A-F043-AA0D-5B8AAEE1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DA509-CFE5-EA46-A390-5AC58B61E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253DF-5C0B-E54F-BC04-0EA358D39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933700"/>
            <a:ext cx="6502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682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3856-1AAF-2444-9602-863D5ACC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source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71A19-D290-954B-AA67-7376327C3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.text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globl</a:t>
            </a:r>
            <a:r>
              <a:rPr lang="en-US" dirty="0">
                <a:latin typeface="Courier" pitchFamily="2" charset="0"/>
              </a:rPr>
              <a:t> main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main: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addi</a:t>
            </a:r>
            <a:r>
              <a:rPr lang="en-US" dirty="0">
                <a:latin typeface="Courier" pitchFamily="2" charset="0"/>
              </a:rPr>
              <a:t> $t1, $0, 2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addi</a:t>
            </a:r>
            <a:r>
              <a:rPr lang="en-US" dirty="0">
                <a:latin typeface="Courier" pitchFamily="2" charset="0"/>
              </a:rPr>
              <a:t> $t0, $t1, 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13E41-AA21-3345-9351-9BEA62D96770}"/>
              </a:ext>
            </a:extLst>
          </p:cNvPr>
          <p:cNvSpPr/>
          <p:nvPr/>
        </p:nvSpPr>
        <p:spPr>
          <a:xfrm>
            <a:off x="228600" y="1046602"/>
            <a:ext cx="5533222" cy="356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823340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1482-3C4C-7743-BA74-CB184274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A0C1E-7F50-B549-B30D-74D6D6993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F24F2-7A77-8644-9733-E5BBF6B7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" y="0"/>
            <a:ext cx="9090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94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4C84-7397-5949-B80A-0447C52F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CCF6D-4147-E443-B895-298FCB85F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23749-1BD9-2645-B22B-107AA4CE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" y="0"/>
            <a:ext cx="909061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0494B2-DEA8-C14B-807D-354FBA5A3DBF}"/>
              </a:ext>
            </a:extLst>
          </p:cNvPr>
          <p:cNvSpPr/>
          <p:nvPr/>
        </p:nvSpPr>
        <p:spPr>
          <a:xfrm>
            <a:off x="0" y="3547431"/>
            <a:ext cx="2148289" cy="506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586807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A10AC-5A56-0749-A299-CF5273A9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E9307-8273-AA46-810E-C73345F56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13BAF-E768-7049-B201-B5920887B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" y="0"/>
            <a:ext cx="909061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9BC708-7B58-B944-BBAB-5C7E4F05038E}"/>
              </a:ext>
            </a:extLst>
          </p:cNvPr>
          <p:cNvSpPr/>
          <p:nvPr/>
        </p:nvSpPr>
        <p:spPr>
          <a:xfrm>
            <a:off x="0" y="3558448"/>
            <a:ext cx="2247441" cy="506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B6F7D-DED4-304E-8F87-9FDB202E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255" y="0"/>
            <a:ext cx="369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9263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850B-ED4C-D148-A39D-28E9E13D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7538E-F041-CB42-9A55-D141C787C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EE6E4-EA2E-1948-AD97-DFCF4F787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" y="0"/>
            <a:ext cx="9090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5097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7F87-6DE0-C744-B3A5-E3646A27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HW2: due 9/23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11:00AM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A46D3-6229-3544-8470-2D2A5E4C7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2400" b="0" dirty="0"/>
              <a:t>음수에서 양수 뺄셈을 하여 </a:t>
            </a:r>
            <a:r>
              <a:rPr lang="ko-KR" altLang="en-US" sz="2400" b="0" dirty="0" err="1"/>
              <a:t>오버플로우가</a:t>
            </a:r>
            <a:r>
              <a:rPr lang="ko-KR" altLang="en-US" sz="2400" b="0" dirty="0"/>
              <a:t> 발생하도록 </a:t>
            </a:r>
            <a:r>
              <a:rPr lang="en-US" altLang="ko-KR" sz="2400" b="0" dirty="0"/>
              <a:t>MIPS</a:t>
            </a:r>
            <a:r>
              <a:rPr lang="ko-KR" altLang="en-US" sz="2400" b="0" dirty="0"/>
              <a:t> </a:t>
            </a:r>
            <a:r>
              <a:rPr lang="en-US" altLang="ko-KR" sz="2400" b="0" dirty="0"/>
              <a:t>assembly source code</a:t>
            </a:r>
            <a:r>
              <a:rPr lang="ko-KR" altLang="en-US" sz="2400" b="0" dirty="0"/>
              <a:t> </a:t>
            </a:r>
            <a:r>
              <a:rPr lang="ko-KR" altLang="en-US" sz="2400" b="0" dirty="0" err="1"/>
              <a:t>를</a:t>
            </a:r>
            <a:r>
              <a:rPr lang="ko-KR" altLang="en-US" sz="2400" b="0" dirty="0"/>
              <a:t> 작성한 다음</a:t>
            </a:r>
            <a:r>
              <a:rPr lang="en-US" altLang="ko-KR" sz="2400" b="0" dirty="0"/>
              <a:t>,</a:t>
            </a:r>
            <a:r>
              <a:rPr lang="ko-KR" altLang="en-US" sz="2400" b="0" dirty="0"/>
              <a:t> </a:t>
            </a:r>
            <a:r>
              <a:rPr lang="en-US" altLang="ko-KR" sz="2400" b="0" dirty="0"/>
              <a:t>SPIM </a:t>
            </a:r>
            <a:r>
              <a:rPr lang="ko-KR" altLang="en-US" sz="2400" b="0" dirty="0"/>
              <a:t>에서 수행하여 </a:t>
            </a:r>
            <a:r>
              <a:rPr lang="ko-KR" altLang="en-US" sz="2400" b="0" dirty="0">
                <a:solidFill>
                  <a:srgbClr val="FF0000"/>
                </a:solidFill>
              </a:rPr>
              <a:t>작성한 코드가 </a:t>
            </a:r>
            <a:r>
              <a:rPr lang="en-US" altLang="ko-KR" sz="2400" b="0" dirty="0">
                <a:solidFill>
                  <a:srgbClr val="FF0000"/>
                </a:solidFill>
              </a:rPr>
              <a:t>load </a:t>
            </a:r>
            <a:r>
              <a:rPr lang="ko-KR" altLang="en-US" sz="2400" b="0" dirty="0">
                <a:solidFill>
                  <a:srgbClr val="FF0000"/>
                </a:solidFill>
              </a:rPr>
              <a:t>된 </a:t>
            </a:r>
            <a:r>
              <a:rPr lang="en-US" altLang="ko-KR" sz="2400" b="0" dirty="0">
                <a:solidFill>
                  <a:srgbClr val="FF0000"/>
                </a:solidFill>
              </a:rPr>
              <a:t>text segment </a:t>
            </a:r>
            <a:r>
              <a:rPr lang="ko-KR" altLang="en-US" sz="2400" b="0" dirty="0">
                <a:solidFill>
                  <a:srgbClr val="FF0000"/>
                </a:solidFill>
              </a:rPr>
              <a:t>부분과 연산 결과 레지스터 내용이 </a:t>
            </a:r>
            <a:r>
              <a:rPr lang="en-US" altLang="ko-KR" sz="2400" b="0" dirty="0">
                <a:solidFill>
                  <a:srgbClr val="FF0000"/>
                </a:solidFill>
              </a:rPr>
              <a:t>16</a:t>
            </a:r>
            <a:r>
              <a:rPr lang="ko-KR" altLang="en-US" sz="2400" b="0" dirty="0">
                <a:solidFill>
                  <a:srgbClr val="FF0000"/>
                </a:solidFill>
              </a:rPr>
              <a:t>진수로 함께 보이는 화면을 </a:t>
            </a:r>
            <a:r>
              <a:rPr lang="ko-KR" altLang="en-US" sz="2400" b="0" dirty="0" err="1"/>
              <a:t>캡춰하여</a:t>
            </a:r>
            <a:r>
              <a:rPr lang="ko-KR" altLang="en-US" sz="2400" b="0" dirty="0"/>
              <a:t> </a:t>
            </a:r>
            <a:r>
              <a:rPr lang="en-US" altLang="ko-KR" sz="2400" b="0" dirty="0" err="1"/>
              <a:t>ecampus</a:t>
            </a:r>
            <a:r>
              <a:rPr lang="en-US" altLang="ko-KR" sz="2400" b="0" dirty="0"/>
              <a:t> </a:t>
            </a:r>
            <a:r>
              <a:rPr lang="ko-KR" altLang="en-US" sz="2400" b="0" dirty="0"/>
              <a:t>에 제출 </a:t>
            </a:r>
            <a:r>
              <a:rPr lang="en-US" altLang="ko-KR" sz="2400" b="0" dirty="0"/>
              <a:t>(</a:t>
            </a:r>
            <a:r>
              <a:rPr lang="ko-KR" altLang="en-US" sz="2400" b="0" dirty="0"/>
              <a:t>단 명령어 실행 시 </a:t>
            </a:r>
            <a:r>
              <a:rPr lang="en-US" altLang="ko-KR" sz="2400" b="0" dirty="0"/>
              <a:t>overflow exception </a:t>
            </a:r>
            <a:r>
              <a:rPr lang="ko-KR" altLang="en-US" sz="2400" b="0" dirty="0"/>
              <a:t>이 발생하지 않도록 한다</a:t>
            </a:r>
            <a:r>
              <a:rPr lang="en-US" altLang="ko-KR" sz="2400" b="0" dirty="0"/>
              <a:t>.)</a:t>
            </a:r>
          </a:p>
          <a:p>
            <a:r>
              <a:rPr lang="en-US" altLang="ko-KR" sz="2400" b="0" dirty="0"/>
              <a:t>source register</a:t>
            </a:r>
            <a:r>
              <a:rPr lang="ko-KR" altLang="en-US" sz="2400" b="0" dirty="0"/>
              <a:t>로는 </a:t>
            </a:r>
            <a:r>
              <a:rPr lang="en-US" altLang="ko-KR" sz="2400" b="0" dirty="0"/>
              <a:t>$t0</a:t>
            </a:r>
            <a:r>
              <a:rPr lang="ko-KR" altLang="en-US" sz="2400" b="0" dirty="0"/>
              <a:t> 와</a:t>
            </a:r>
            <a:r>
              <a:rPr lang="en-US" altLang="ko-KR" sz="2400" b="0" dirty="0"/>
              <a:t> $t1</a:t>
            </a:r>
            <a:r>
              <a:rPr lang="ko-KR" altLang="en-US" sz="2400" b="0" dirty="0"/>
              <a:t> </a:t>
            </a:r>
            <a:r>
              <a:rPr lang="ko-KR" altLang="en-US" sz="2400" b="0" dirty="0" err="1"/>
              <a:t>를</a:t>
            </a:r>
            <a:r>
              <a:rPr lang="ko-KR" altLang="en-US" sz="2400" b="0" dirty="0"/>
              <a:t> 사용하고 </a:t>
            </a:r>
            <a:r>
              <a:rPr lang="en-US" altLang="ko-KR" sz="2400" b="0" dirty="0"/>
              <a:t>destination register</a:t>
            </a:r>
            <a:r>
              <a:rPr lang="ko-KR" altLang="en-US" sz="2400" b="0" dirty="0"/>
              <a:t>로 </a:t>
            </a:r>
            <a:r>
              <a:rPr lang="en-US" altLang="ko-KR" sz="2400" b="0" dirty="0"/>
              <a:t> $t2</a:t>
            </a:r>
            <a:r>
              <a:rPr lang="ko-KR" altLang="en-US" sz="2400" b="0" dirty="0" err="1"/>
              <a:t>를</a:t>
            </a:r>
            <a:r>
              <a:rPr lang="ko-KR" altLang="en-US" sz="2400" b="0" dirty="0"/>
              <a:t> 사용한다</a:t>
            </a:r>
            <a:r>
              <a:rPr lang="en-US" altLang="ko-KR" sz="2400" b="0" dirty="0"/>
              <a:t>.</a:t>
            </a:r>
            <a:r>
              <a:rPr lang="ko-KR" altLang="en-US" sz="2400" b="0" dirty="0"/>
              <a:t> </a:t>
            </a:r>
            <a:endParaRPr lang="en-US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A39C0-9A82-0548-A2AC-E170EA07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8" y="4483100"/>
            <a:ext cx="8089900" cy="22225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D7C3E3F-8040-8548-BD95-A4C9FF34BB33}"/>
              </a:ext>
            </a:extLst>
          </p:cNvPr>
          <p:cNvSpPr/>
          <p:nvPr/>
        </p:nvSpPr>
        <p:spPr>
          <a:xfrm flipV="1">
            <a:off x="92597" y="6076129"/>
            <a:ext cx="254261" cy="17419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67425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79014-75D0-C243-9CC7-076061E10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숙제 제출 시 주의할 점</a:t>
            </a:r>
            <a:endParaRPr lang="en-US" altLang="ko-KR" dirty="0"/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마지막 화면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개만 </a:t>
            </a:r>
            <a:r>
              <a:rPr lang="ko-KR" altLang="en-US" dirty="0" err="1">
                <a:solidFill>
                  <a:schemeClr val="tx1"/>
                </a:solidFill>
              </a:rPr>
              <a:t>캡춰하여</a:t>
            </a:r>
            <a:r>
              <a:rPr lang="ko-KR" altLang="en-US" dirty="0">
                <a:solidFill>
                  <a:schemeClr val="tx1"/>
                </a:solidFill>
              </a:rPr>
              <a:t> 제출할 것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</a:rPr>
              <a:t>여러 개 화일을 압축하여 제출하지 </a:t>
            </a:r>
            <a:r>
              <a:rPr lang="ko-KR" altLang="en-US" dirty="0">
                <a:solidFill>
                  <a:srgbClr val="FF0000"/>
                </a:solidFill>
              </a:rPr>
              <a:t>마세요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188</a:t>
            </a:r>
            <a:r>
              <a:rPr lang="ko-KR" altLang="en-US" dirty="0">
                <a:solidFill>
                  <a:srgbClr val="FF0000"/>
                </a:solidFill>
              </a:rPr>
              <a:t>명을 채점하는 사람을 도와주세요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tx1"/>
                </a:solidFill>
              </a:rPr>
              <a:t>HW2 </a:t>
            </a:r>
            <a:r>
              <a:rPr lang="ko-KR" altLang="en-US" b="0" dirty="0">
                <a:solidFill>
                  <a:schemeClr val="tx1"/>
                </a:solidFill>
              </a:rPr>
              <a:t>는 화일 첨부가 아니라 직접 작성으로 제출 방식을 바꾸었습니다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27D85D-FBF6-3E4B-86EB-C8C348F1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8839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FE25-F0A5-8542-80D1-61BC78C3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HW2 </a:t>
            </a:r>
            <a:r>
              <a:rPr lang="ko-KR" altLang="en-US" dirty="0"/>
              <a:t>제출 방법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9965A-DCD0-8241-B455-47C880B20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2040B-F3CD-4242-B852-FE307B83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9414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D5680C-AE27-6743-A719-535B8C69C421}"/>
              </a:ext>
            </a:extLst>
          </p:cNvPr>
          <p:cNvSpPr/>
          <p:nvPr/>
        </p:nvSpPr>
        <p:spPr>
          <a:xfrm>
            <a:off x="3992301" y="5456996"/>
            <a:ext cx="1261641" cy="64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414962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5CCD-B519-534C-90D2-D3D93EBF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캡춰한</a:t>
            </a:r>
            <a:r>
              <a:rPr lang="ko-KR" altLang="en-US" dirty="0"/>
              <a:t> 그림 화일을 </a:t>
            </a:r>
            <a:r>
              <a:rPr lang="en-US" altLang="ko-KR" dirty="0"/>
              <a:t>drag-and-drop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B1B45-0181-D04C-9F81-4918C648D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11248-249D-8245-A54C-EC445982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037"/>
            <a:ext cx="9144000" cy="61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3384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A726F-783B-5C47-A202-99801AA94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831"/>
            <a:ext cx="9144000" cy="35084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05CC33-F578-D94F-8B4B-19B5C73A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 곱셈</a:t>
            </a:r>
            <a:r>
              <a:rPr lang="en-US" altLang="ko-KR" dirty="0"/>
              <a:t>,</a:t>
            </a:r>
            <a:r>
              <a:rPr lang="ko-KR" altLang="en-US" dirty="0"/>
              <a:t> 나눗셈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EB9245-5F0E-8444-A8AC-487B19118543}"/>
              </a:ext>
            </a:extLst>
          </p:cNvPr>
          <p:cNvSpPr/>
          <p:nvPr/>
        </p:nvSpPr>
        <p:spPr>
          <a:xfrm>
            <a:off x="0" y="3163330"/>
            <a:ext cx="9144000" cy="156795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085950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35" name="MIPS Multiplication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MIPS </a:t>
            </a:r>
            <a:r>
              <a:rPr lang="en-US" dirty="0"/>
              <a:t>Integer </a:t>
            </a:r>
            <a:r>
              <a:rPr dirty="0"/>
              <a:t>Multiplication</a:t>
            </a:r>
          </a:p>
        </p:txBody>
      </p:sp>
      <p:sp>
        <p:nvSpPr>
          <p:cNvPr id="136" name="Two 32-bit registers for product…"/>
          <p:cNvSpPr txBox="1">
            <a:spLocks noGrp="1"/>
          </p:cNvSpPr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 sz="2800"/>
            </a:pPr>
            <a:r>
              <a:rPr dirty="0"/>
              <a:t>Instructions</a:t>
            </a:r>
            <a:r>
              <a:rPr lang="ko-KR" altLang="en-US" dirty="0"/>
              <a:t> </a:t>
            </a:r>
            <a:r>
              <a:rPr lang="en-US" altLang="ko-KR" dirty="0"/>
              <a:t>require</a:t>
            </a:r>
            <a:r>
              <a:rPr lang="ko-KR" altLang="en-US" dirty="0"/>
              <a:t> </a:t>
            </a:r>
            <a:r>
              <a:rPr lang="en-US" altLang="ko-KR" dirty="0"/>
              <a:t>2 operands </a:t>
            </a:r>
            <a:endParaRPr dirty="0"/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 err="1"/>
              <a:t>mult</a:t>
            </a:r>
            <a:r>
              <a:rPr dirty="0"/>
              <a:t> </a:t>
            </a:r>
            <a:r>
              <a:rPr dirty="0" err="1"/>
              <a:t>rs</a:t>
            </a:r>
            <a:r>
              <a:rPr dirty="0"/>
              <a:t>, rt  /  </a:t>
            </a:r>
            <a:r>
              <a:rPr dirty="0" err="1"/>
              <a:t>multu</a:t>
            </a:r>
            <a:r>
              <a:rPr dirty="0"/>
              <a:t> </a:t>
            </a:r>
            <a:r>
              <a:rPr dirty="0" err="1"/>
              <a:t>rs</a:t>
            </a:r>
            <a:r>
              <a:rPr dirty="0"/>
              <a:t>, rt</a:t>
            </a:r>
          </a:p>
          <a:p>
            <a:pPr marL="1143000" lvl="2" indent="-228600">
              <a:spcBef>
                <a:spcPts val="0"/>
              </a:spcBef>
              <a:defRPr sz="2000"/>
            </a:pPr>
            <a:r>
              <a:rPr dirty="0"/>
              <a:t>64-bit product in HI/LO</a:t>
            </a:r>
          </a:p>
          <a:p>
            <a:pPr>
              <a:spcBef>
                <a:spcPts val="600"/>
              </a:spcBef>
              <a:defRPr sz="2800"/>
            </a:pPr>
            <a:r>
              <a:rPr lang="en-US" dirty="0"/>
              <a:t>Two 32-bit registers for product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rPr lang="en-US" dirty="0"/>
              <a:t>HI: most-significant 32 bits of product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rPr lang="en-US" dirty="0"/>
              <a:t>LO: least-significant 32-bits of product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lang="en-US" dirty="0" err="1"/>
              <a:t>mfhi</a:t>
            </a:r>
            <a:r>
              <a:rPr lang="en-US" dirty="0"/>
              <a:t> </a:t>
            </a:r>
            <a:r>
              <a:rPr lang="en-US" dirty="0" err="1"/>
              <a:t>rd</a:t>
            </a:r>
            <a:r>
              <a:rPr lang="en-US" dirty="0"/>
              <a:t>  /  </a:t>
            </a:r>
            <a:r>
              <a:rPr lang="en-US" dirty="0" err="1"/>
              <a:t>mflo</a:t>
            </a:r>
            <a:r>
              <a:rPr lang="en-US" dirty="0"/>
              <a:t> </a:t>
            </a:r>
            <a:r>
              <a:rPr lang="en-US" dirty="0" err="1"/>
              <a:t>rd</a:t>
            </a:r>
            <a:endParaRPr lang="en-US" dirty="0"/>
          </a:p>
          <a:p>
            <a:pPr marL="1143000" lvl="2" indent="-228600">
              <a:spcBef>
                <a:spcPts val="0"/>
              </a:spcBef>
              <a:defRPr sz="2000"/>
            </a:pPr>
            <a:r>
              <a:rPr lang="en-US" dirty="0"/>
              <a:t>Move from HI/LO to </a:t>
            </a:r>
            <a:r>
              <a:rPr lang="en-US" dirty="0" err="1"/>
              <a:t>rd</a:t>
            </a:r>
            <a:endParaRPr lang="en-US" dirty="0"/>
          </a:p>
          <a:p>
            <a:pPr marL="266700" indent="-228600">
              <a:spcBef>
                <a:spcPts val="0"/>
              </a:spcBef>
              <a:defRPr sz="2000"/>
            </a:pPr>
            <a:r>
              <a:rPr lang="en-US" sz="2800" dirty="0"/>
              <a:t>No overflow check for </a:t>
            </a:r>
            <a:r>
              <a:rPr lang="en-US" sz="2800" dirty="0" err="1"/>
              <a:t>mult</a:t>
            </a:r>
            <a:r>
              <a:rPr lang="en-US" sz="2800" dirty="0"/>
              <a:t> / </a:t>
            </a:r>
            <a:r>
              <a:rPr lang="en-US" sz="2800" dirty="0" err="1"/>
              <a:t>multu</a:t>
            </a:r>
            <a:endParaRPr lang="en-US" sz="2800" dirty="0"/>
          </a:p>
          <a:p>
            <a:pPr marL="707571" lvl="1" indent="-228600">
              <a:spcBef>
                <a:spcPts val="0"/>
              </a:spcBef>
              <a:defRPr sz="2000"/>
            </a:pPr>
            <a:r>
              <a:rPr lang="en-US" sz="2400" dirty="0"/>
              <a:t>Can test HI value to see if product overflows 32 bits</a:t>
            </a:r>
          </a:p>
          <a:p>
            <a:pPr marL="1143000" lvl="2" indent="-228600">
              <a:spcBef>
                <a:spcPts val="0"/>
              </a:spcBef>
              <a:defRPr sz="2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9475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20C7-B491-DC4D-91AE-909C716D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9D3F3-E53F-5042-9AD4-0EC127A34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83C59-AF38-C34A-A6AA-2D5CBCBB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9"/>
            <a:ext cx="9144000" cy="6642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DB59AF-B325-C041-A348-C7C97BB99F92}"/>
              </a:ext>
            </a:extLst>
          </p:cNvPr>
          <p:cNvSpPr/>
          <p:nvPr/>
        </p:nvSpPr>
        <p:spPr>
          <a:xfrm>
            <a:off x="4285561" y="2875402"/>
            <a:ext cx="4858439" cy="407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DDBFF-C928-4F46-8D54-874DE2737DA6}"/>
              </a:ext>
            </a:extLst>
          </p:cNvPr>
          <p:cNvSpPr/>
          <p:nvPr/>
        </p:nvSpPr>
        <p:spPr>
          <a:xfrm>
            <a:off x="0" y="4043190"/>
            <a:ext cx="1277957" cy="3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0739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F8690-5AB0-F240-BFC0-C97B488D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program 2 x 3  in MIPS assembly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92B7A-C71E-F340-97B4-3101573AC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42999"/>
            <a:ext cx="8382000" cy="49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product </a:t>
            </a:r>
            <a:r>
              <a:rPr lang="ko-KR" altLang="en-US" sz="2200" dirty="0"/>
              <a:t>는 </a:t>
            </a:r>
            <a:r>
              <a:rPr lang="en-US" altLang="ko-KR" sz="2200" dirty="0"/>
              <a:t>$t2 </a:t>
            </a:r>
            <a:r>
              <a:rPr lang="ko-KR" altLang="en-US" sz="2200" dirty="0"/>
              <a:t>에 저장                              </a:t>
            </a:r>
            <a:r>
              <a:rPr lang="en-US" altLang="ko-KR" sz="2200" dirty="0" err="1"/>
              <a:t>mult.s</a:t>
            </a:r>
            <a:r>
              <a:rPr lang="ko-KR" altLang="en-US" sz="2200" dirty="0"/>
              <a:t>            </a:t>
            </a:r>
            <a:endParaRPr lang="en-US" altLang="ko-KR" sz="2200" dirty="0"/>
          </a:p>
          <a:p>
            <a:pPr marL="0" indent="0">
              <a:buNone/>
            </a:pPr>
            <a:endParaRPr lang="en-US" sz="2200" b="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.text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.</a:t>
            </a:r>
            <a:r>
              <a:rPr lang="en-US" sz="2200" b="0" dirty="0" err="1">
                <a:latin typeface="Courier" pitchFamily="2" charset="0"/>
              </a:rPr>
              <a:t>globl</a:t>
            </a:r>
            <a:r>
              <a:rPr lang="en-US" sz="2200" b="0" dirty="0">
                <a:latin typeface="Courier" pitchFamily="2" charset="0"/>
              </a:rPr>
              <a:t> main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main: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</a:t>
            </a:r>
            <a:r>
              <a:rPr lang="en-US" sz="2200" b="0" dirty="0" err="1">
                <a:latin typeface="Courier" pitchFamily="2" charset="0"/>
              </a:rPr>
              <a:t>addi</a:t>
            </a:r>
            <a:r>
              <a:rPr lang="en-US" sz="2200" b="0" dirty="0">
                <a:latin typeface="Courier" pitchFamily="2" charset="0"/>
              </a:rPr>
              <a:t> $t0, $0, 2 # $8 gets 2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</a:t>
            </a:r>
            <a:r>
              <a:rPr lang="en-US" sz="2200" b="0" dirty="0" err="1">
                <a:latin typeface="Courier" pitchFamily="2" charset="0"/>
              </a:rPr>
              <a:t>addi</a:t>
            </a:r>
            <a:r>
              <a:rPr lang="en-US" sz="2200" b="0" dirty="0">
                <a:latin typeface="Courier" pitchFamily="2" charset="0"/>
              </a:rPr>
              <a:t> $t1, $0, 3 # $9 gets 3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</a:t>
            </a:r>
            <a:r>
              <a:rPr lang="en-US" sz="2200" b="0" dirty="0" err="1">
                <a:latin typeface="Courier" pitchFamily="2" charset="0"/>
              </a:rPr>
              <a:t>mult</a:t>
            </a:r>
            <a:r>
              <a:rPr lang="en-US" sz="2200" b="0" dirty="0">
                <a:latin typeface="Courier" pitchFamily="2" charset="0"/>
              </a:rPr>
              <a:t> $t0, $t1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</a:t>
            </a:r>
            <a:r>
              <a:rPr lang="en-US" sz="2200" b="0" dirty="0" err="1">
                <a:latin typeface="Courier" pitchFamily="2" charset="0"/>
              </a:rPr>
              <a:t>mflo</a:t>
            </a:r>
            <a:r>
              <a:rPr lang="en-US" sz="2200" b="0" dirty="0">
                <a:latin typeface="Courier" pitchFamily="2" charset="0"/>
              </a:rPr>
              <a:t> $t2 # $10 gets 2x3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</a:t>
            </a:r>
            <a:r>
              <a:rPr lang="en-US" sz="2200" b="0" dirty="0" err="1">
                <a:latin typeface="Courier" pitchFamily="2" charset="0"/>
              </a:rPr>
              <a:t>mfhi</a:t>
            </a:r>
            <a:r>
              <a:rPr lang="en-US" sz="2200" b="0" dirty="0">
                <a:latin typeface="Courier" pitchFamily="2" charset="0"/>
              </a:rPr>
              <a:t> $t3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E1B0B5-B28D-034E-AB87-62CC60632498}"/>
              </a:ext>
            </a:extLst>
          </p:cNvPr>
          <p:cNvSpPr/>
          <p:nvPr/>
        </p:nvSpPr>
        <p:spPr>
          <a:xfrm>
            <a:off x="126124" y="1618593"/>
            <a:ext cx="6863255" cy="4214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74771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BC56C-B09F-C94A-82B6-E6029640D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1F83B-961A-FD47-88DD-130B9782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46"/>
            <a:ext cx="9144000" cy="65930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F6A262-D86F-CC41-967F-6379058C0563}"/>
              </a:ext>
            </a:extLst>
          </p:cNvPr>
          <p:cNvSpPr/>
          <p:nvPr/>
        </p:nvSpPr>
        <p:spPr>
          <a:xfrm>
            <a:off x="4456386" y="2669495"/>
            <a:ext cx="4687614" cy="893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828461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2A35E1-233E-E64A-B610-03D6ADA3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71"/>
            <a:ext cx="9144000" cy="6593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2F2C83-739B-DC49-9981-717397F75A3B}"/>
              </a:ext>
            </a:extLst>
          </p:cNvPr>
          <p:cNvSpPr/>
          <p:nvPr/>
        </p:nvSpPr>
        <p:spPr>
          <a:xfrm>
            <a:off x="0" y="3919813"/>
            <a:ext cx="1292772" cy="672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7F6A6-4192-E84C-AFD4-1475158A2A84}"/>
              </a:ext>
            </a:extLst>
          </p:cNvPr>
          <p:cNvSpPr/>
          <p:nvPr/>
        </p:nvSpPr>
        <p:spPr>
          <a:xfrm>
            <a:off x="0" y="2049517"/>
            <a:ext cx="1282262" cy="409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090943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5893BE-8E66-3A41-8522-0EBD44466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71"/>
            <a:ext cx="9144000" cy="6593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CE23C-62C4-B443-9F8F-870B72DC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770"/>
            <a:ext cx="7620000" cy="609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16730-6CDD-914B-BAE1-6270A967C4BC}"/>
              </a:ext>
            </a:extLst>
          </p:cNvPr>
          <p:cNvSpPr/>
          <p:nvPr/>
        </p:nvSpPr>
        <p:spPr>
          <a:xfrm>
            <a:off x="0" y="4214648"/>
            <a:ext cx="1282262" cy="409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085E41-D257-8B4D-A2F7-7BDB4FF90304}"/>
              </a:ext>
            </a:extLst>
          </p:cNvPr>
          <p:cNvSpPr/>
          <p:nvPr/>
        </p:nvSpPr>
        <p:spPr>
          <a:xfrm>
            <a:off x="0" y="2049517"/>
            <a:ext cx="1282262" cy="409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27140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>
              <a:defRPr sz="1400" b="1"/>
            </a:lvl1pPr>
          </a:lstStyle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194" name="MIPS Division"/>
          <p:cNvSpPr txBox="1">
            <a:spLocks noGrp="1"/>
          </p:cNvSpPr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MIPS </a:t>
            </a:r>
            <a:r>
              <a:rPr lang="en-US" dirty="0"/>
              <a:t>Integer </a:t>
            </a:r>
            <a:r>
              <a:rPr dirty="0"/>
              <a:t>Division</a:t>
            </a:r>
          </a:p>
        </p:txBody>
      </p:sp>
      <p:sp>
        <p:nvSpPr>
          <p:cNvPr id="195" name="Use HI/LO registers for result…"/>
          <p:cNvSpPr txBox="1">
            <a:spLocks noGrp="1"/>
          </p:cNvSpPr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Instructions</a:t>
            </a:r>
            <a:r>
              <a:rPr lang="en-US" dirty="0"/>
              <a:t> </a:t>
            </a:r>
            <a:r>
              <a:rPr lang="en-US" altLang="ko-KR" dirty="0"/>
              <a:t>require</a:t>
            </a:r>
            <a:r>
              <a:rPr lang="ko-KR" altLang="en-US" dirty="0"/>
              <a:t> </a:t>
            </a:r>
            <a:r>
              <a:rPr lang="en-US" altLang="ko-KR" dirty="0"/>
              <a:t>2 operands </a:t>
            </a:r>
            <a:endParaRPr dirty="0"/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dirty="0"/>
              <a:t>div </a:t>
            </a:r>
            <a:r>
              <a:rPr dirty="0" err="1"/>
              <a:t>rs</a:t>
            </a:r>
            <a:r>
              <a:rPr dirty="0"/>
              <a:t>, rt  /  </a:t>
            </a:r>
            <a:r>
              <a:rPr dirty="0" err="1"/>
              <a:t>divu</a:t>
            </a:r>
            <a:r>
              <a:rPr dirty="0"/>
              <a:t> </a:t>
            </a:r>
            <a:r>
              <a:rPr dirty="0" err="1"/>
              <a:t>rs</a:t>
            </a:r>
            <a:r>
              <a:rPr dirty="0"/>
              <a:t>, rt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rPr dirty="0"/>
              <a:t>No overflow or divide-by-0 checking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/>
              <a:t>Software must perform checks if required</a:t>
            </a:r>
            <a:endParaRPr lang="en-US" dirty="0"/>
          </a:p>
          <a:p>
            <a:r>
              <a:rPr lang="en-US" dirty="0"/>
              <a:t>Use HI/LO registers for result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rPr lang="en-US" dirty="0"/>
              <a:t>HI: 32-bit remainder</a:t>
            </a:r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rPr lang="en-US" dirty="0"/>
              <a:t>LO: 32-bit quotient</a:t>
            </a:r>
            <a:endParaRPr dirty="0"/>
          </a:p>
          <a:p>
            <a:pPr marL="742950" lvl="1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rPr dirty="0"/>
              <a:t>Use </a:t>
            </a:r>
            <a:r>
              <a:rPr dirty="0" err="1">
                <a:latin typeface="Lucida Console"/>
                <a:ea typeface="Lucida Console"/>
                <a:cs typeface="Lucida Console"/>
                <a:sym typeface="Lucida Console"/>
              </a:rPr>
              <a:t>mfhi</a:t>
            </a:r>
            <a:r>
              <a:rPr dirty="0"/>
              <a:t>, </a:t>
            </a:r>
            <a:r>
              <a:rPr dirty="0" err="1">
                <a:latin typeface="Lucida Console"/>
                <a:ea typeface="Lucida Console"/>
                <a:cs typeface="Lucida Console"/>
                <a:sym typeface="Lucida Console"/>
              </a:rPr>
              <a:t>mflo</a:t>
            </a:r>
            <a:r>
              <a:rPr dirty="0"/>
              <a:t> to access result</a:t>
            </a:r>
          </a:p>
        </p:txBody>
      </p:sp>
    </p:spTree>
    <p:extLst>
      <p:ext uri="{BB962C8B-B14F-4D97-AF65-F5344CB8AC3E}">
        <p14:creationId xmlns:p14="http://schemas.microsoft.com/office/powerpoint/2010/main" val="70165437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F8690-5AB0-F240-BFC0-C97B488D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program 7 / 2   in MIPS assembly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92B7A-C71E-F340-97B4-3101573AC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42999"/>
            <a:ext cx="8382000" cy="49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product </a:t>
            </a:r>
            <a:r>
              <a:rPr lang="ko-KR" altLang="en-US" sz="2200" dirty="0"/>
              <a:t>는 </a:t>
            </a:r>
            <a:r>
              <a:rPr lang="en-US" altLang="ko-KR" sz="2200" dirty="0"/>
              <a:t>$t2 </a:t>
            </a:r>
            <a:r>
              <a:rPr lang="ko-KR" altLang="en-US" sz="2200" dirty="0"/>
              <a:t>에</a:t>
            </a:r>
            <a:r>
              <a:rPr lang="en-US" altLang="ko-KR" sz="2200" dirty="0"/>
              <a:t>, remainder </a:t>
            </a:r>
            <a:r>
              <a:rPr lang="ko-KR" altLang="en-US" sz="2200" dirty="0"/>
              <a:t>는 </a:t>
            </a:r>
            <a:r>
              <a:rPr lang="en-US" altLang="ko-KR" sz="2200" dirty="0"/>
              <a:t>$t3</a:t>
            </a:r>
            <a:r>
              <a:rPr lang="ko-KR" altLang="en-US" sz="2200" dirty="0"/>
              <a:t>에 저장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/>
              <a:t>                                                                                       </a:t>
            </a:r>
            <a:r>
              <a:rPr lang="en-US" altLang="ko-KR" sz="2200" dirty="0" err="1"/>
              <a:t>div.s</a:t>
            </a:r>
            <a:r>
              <a:rPr lang="ko-KR" altLang="en-US" sz="2200" dirty="0"/>
              <a:t>            </a:t>
            </a:r>
            <a:endParaRPr lang="en-US" altLang="ko-KR" sz="2200" dirty="0"/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.text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.</a:t>
            </a:r>
            <a:r>
              <a:rPr lang="en-US" sz="2200" b="0" dirty="0" err="1">
                <a:latin typeface="Courier" pitchFamily="2" charset="0"/>
              </a:rPr>
              <a:t>globl</a:t>
            </a:r>
            <a:r>
              <a:rPr lang="en-US" sz="2200" b="0" dirty="0">
                <a:latin typeface="Courier" pitchFamily="2" charset="0"/>
              </a:rPr>
              <a:t> main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main: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</a:t>
            </a:r>
            <a:r>
              <a:rPr lang="en-US" sz="2200" b="0" dirty="0" err="1">
                <a:latin typeface="Courier" pitchFamily="2" charset="0"/>
              </a:rPr>
              <a:t>addi</a:t>
            </a:r>
            <a:r>
              <a:rPr lang="en-US" sz="2200" b="0" dirty="0">
                <a:latin typeface="Courier" pitchFamily="2" charset="0"/>
              </a:rPr>
              <a:t> $t0, $0, </a:t>
            </a:r>
            <a:r>
              <a:rPr lang="en-US" altLang="ko-KR" sz="2200" b="0" dirty="0">
                <a:latin typeface="Courier" pitchFamily="2" charset="0"/>
              </a:rPr>
              <a:t>7</a:t>
            </a:r>
            <a:r>
              <a:rPr lang="en-US" sz="2200" b="0" dirty="0">
                <a:latin typeface="Courier" pitchFamily="2" charset="0"/>
              </a:rPr>
              <a:t> # $8 gets </a:t>
            </a:r>
            <a:r>
              <a:rPr lang="en-US" altLang="ko-KR" sz="2200" b="0" dirty="0">
                <a:latin typeface="Courier" pitchFamily="2" charset="0"/>
              </a:rPr>
              <a:t>7</a:t>
            </a:r>
            <a:endParaRPr lang="en-US" sz="2200" b="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</a:t>
            </a:r>
            <a:r>
              <a:rPr lang="en-US" sz="2200" b="0" dirty="0" err="1">
                <a:latin typeface="Courier" pitchFamily="2" charset="0"/>
              </a:rPr>
              <a:t>addi</a:t>
            </a:r>
            <a:r>
              <a:rPr lang="en-US" sz="2200" b="0" dirty="0">
                <a:latin typeface="Courier" pitchFamily="2" charset="0"/>
              </a:rPr>
              <a:t> $t1, $0, </a:t>
            </a:r>
            <a:r>
              <a:rPr lang="en-US" altLang="ko-KR" sz="2200" b="0" dirty="0">
                <a:latin typeface="Courier" pitchFamily="2" charset="0"/>
              </a:rPr>
              <a:t>2</a:t>
            </a:r>
            <a:r>
              <a:rPr lang="en-US" sz="2200" b="0" dirty="0">
                <a:latin typeface="Courier" pitchFamily="2" charset="0"/>
              </a:rPr>
              <a:t> # $9 gets </a:t>
            </a:r>
            <a:r>
              <a:rPr lang="en-US" altLang="ko-KR" sz="2200" b="0" dirty="0">
                <a:latin typeface="Courier" pitchFamily="2" charset="0"/>
              </a:rPr>
              <a:t>2</a:t>
            </a:r>
            <a:endParaRPr lang="en-US" sz="2200" b="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div  $t0, $t1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</a:t>
            </a:r>
            <a:r>
              <a:rPr lang="en-US" sz="2200" b="0" dirty="0" err="1">
                <a:latin typeface="Courier" pitchFamily="2" charset="0"/>
              </a:rPr>
              <a:t>mflo</a:t>
            </a:r>
            <a:r>
              <a:rPr lang="en-US" sz="2200" b="0" dirty="0">
                <a:latin typeface="Courier" pitchFamily="2" charset="0"/>
              </a:rPr>
              <a:t> $t2 # $10 gets 7/2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</a:t>
            </a:r>
            <a:r>
              <a:rPr lang="en-US" sz="2200" b="0" dirty="0" err="1">
                <a:latin typeface="Courier" pitchFamily="2" charset="0"/>
              </a:rPr>
              <a:t>mfhi</a:t>
            </a:r>
            <a:r>
              <a:rPr lang="en-US" sz="2200" b="0" dirty="0">
                <a:latin typeface="Courier" pitchFamily="2" charset="0"/>
              </a:rPr>
              <a:t> $t3 # $11 gets 7%2</a:t>
            </a:r>
          </a:p>
          <a:p>
            <a:pPr marL="0" indent="0">
              <a:buNone/>
            </a:pPr>
            <a:r>
              <a:rPr lang="en-US" sz="2200" b="0" dirty="0">
                <a:latin typeface="Courier" pitchFamily="2" charset="0"/>
              </a:rPr>
              <a:t>    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E1B0B5-B28D-034E-AB87-62CC60632498}"/>
              </a:ext>
            </a:extLst>
          </p:cNvPr>
          <p:cNvSpPr/>
          <p:nvPr/>
        </p:nvSpPr>
        <p:spPr>
          <a:xfrm>
            <a:off x="126124" y="1618593"/>
            <a:ext cx="6863255" cy="4214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233525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AC7F-4459-2648-B84D-B5EAAF94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15BC3-8737-A54B-97FC-BE508C143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05E81-A9C0-7848-A7D0-684C3395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31"/>
            <a:ext cx="9144000" cy="66277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CA5C2-5666-924A-AE3E-5E930254260C}"/>
              </a:ext>
            </a:extLst>
          </p:cNvPr>
          <p:cNvSpPr/>
          <p:nvPr/>
        </p:nvSpPr>
        <p:spPr>
          <a:xfrm>
            <a:off x="4477407" y="2764221"/>
            <a:ext cx="4666593" cy="851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07972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E4B4-0F36-7542-87BA-996223A5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E0B08-88D3-614E-ABFE-F7B5E16A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5DBC9-7325-104C-8167-C66B2F87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31"/>
            <a:ext cx="9144000" cy="66277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19B03-6C85-664B-92A9-818D49DECFF6}"/>
              </a:ext>
            </a:extLst>
          </p:cNvPr>
          <p:cNvSpPr/>
          <p:nvPr/>
        </p:nvSpPr>
        <p:spPr>
          <a:xfrm>
            <a:off x="0" y="3972910"/>
            <a:ext cx="1295400" cy="693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55DBE-68BE-F643-A554-E428405B74B6}"/>
              </a:ext>
            </a:extLst>
          </p:cNvPr>
          <p:cNvSpPr/>
          <p:nvPr/>
        </p:nvSpPr>
        <p:spPr>
          <a:xfrm>
            <a:off x="0" y="2060028"/>
            <a:ext cx="1292772" cy="399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55289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A726F-783B-5C47-A202-99801AA94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831"/>
            <a:ext cx="9144000" cy="35084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05CC33-F578-D94F-8B4B-19B5C73A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 곱셈</a:t>
            </a:r>
            <a:r>
              <a:rPr lang="en-US" altLang="ko-KR" dirty="0"/>
              <a:t>,</a:t>
            </a:r>
            <a:r>
              <a:rPr lang="ko-KR" altLang="en-US" dirty="0"/>
              <a:t> 나눗셈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EB9245-5F0E-8444-A8AC-487B19118543}"/>
              </a:ext>
            </a:extLst>
          </p:cNvPr>
          <p:cNvSpPr/>
          <p:nvPr/>
        </p:nvSpPr>
        <p:spPr>
          <a:xfrm>
            <a:off x="0" y="3163330"/>
            <a:ext cx="9144000" cy="156795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6883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D371-CC7A-1E45-B13F-A55AC246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4DFF6-6953-9249-AB03-DA3C0C15B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8C4EF-44BF-4E4E-A278-270A34406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9"/>
            <a:ext cx="9144000" cy="6642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C152C1-35D3-A04E-8CC0-CC41526F2270}"/>
              </a:ext>
            </a:extLst>
          </p:cNvPr>
          <p:cNvSpPr/>
          <p:nvPr/>
        </p:nvSpPr>
        <p:spPr>
          <a:xfrm>
            <a:off x="0" y="4043190"/>
            <a:ext cx="1295400" cy="3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91576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D2C8-40A3-2B43-BD54-0D4D6A5A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Base-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Numbers (</a:t>
            </a:r>
            <a:r>
              <a:rPr lang="en-US" i="1" dirty="0">
                <a:latin typeface="+mn-lt"/>
              </a:rPr>
              <a:t>n</a:t>
            </a:r>
            <a:r>
              <a:rPr lang="ko-KR" altLang="en-US" dirty="0"/>
              <a:t>진수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EC518-C99F-B341-A9E0-DCA28D00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/>
              <a:t>번째 자리수가 </a:t>
            </a:r>
            <a:r>
              <a:rPr lang="en-US" altLang="ko-KR" i="1" dirty="0">
                <a:latin typeface="+mn-lt"/>
              </a:rPr>
              <a:t>d</a:t>
            </a:r>
            <a:r>
              <a:rPr lang="ko-KR" altLang="en-US" dirty="0"/>
              <a:t>이면  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ko-KR" dirty="0"/>
              <a:t>x </a:t>
            </a:r>
            <a:r>
              <a:rPr lang="en-US" altLang="ko-KR" b="0" dirty="0" err="1"/>
              <a:t>Base</a:t>
            </a:r>
            <a:r>
              <a:rPr lang="en-US" altLang="ko-KR" baseline="30000" dirty="0" err="1"/>
              <a:t>i</a:t>
            </a:r>
            <a:r>
              <a:rPr lang="en-US" altLang="ko-KR" baseline="30000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의미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en-US" altLang="ko-KR" i="1" dirty="0" err="1">
                <a:latin typeface="+mn-lt"/>
                <a:cs typeface="+mn-cs"/>
              </a:rPr>
              <a:t>i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시작</a:t>
            </a:r>
            <a:r>
              <a:rPr lang="en-US" altLang="ko-KR" dirty="0"/>
              <a:t>)</a:t>
            </a:r>
          </a:p>
          <a:p>
            <a:r>
              <a:rPr lang="en-US" altLang="ko-KR" i="1" dirty="0">
                <a:latin typeface="+mn-lt"/>
              </a:rPr>
              <a:t>d </a:t>
            </a:r>
            <a:r>
              <a:rPr lang="ko-KR" altLang="en-US" dirty="0"/>
              <a:t>의 범위는 </a:t>
            </a:r>
            <a:r>
              <a:rPr lang="en-US" altLang="ko-KR" b="0" dirty="0"/>
              <a:t>0</a:t>
            </a:r>
            <a:r>
              <a:rPr lang="ko-KR" altLang="en-US" b="0" dirty="0"/>
              <a:t> </a:t>
            </a:r>
            <a:r>
              <a:rPr lang="en-US" altLang="ko-KR" b="0" dirty="0"/>
              <a:t>~</a:t>
            </a:r>
            <a:r>
              <a:rPr lang="ko-KR" altLang="en-US" b="0" dirty="0"/>
              <a:t> </a:t>
            </a:r>
            <a:r>
              <a:rPr lang="en-US" altLang="ko-KR" b="0" dirty="0"/>
              <a:t>Base - 1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138</a:t>
            </a:r>
            <a:r>
              <a:rPr lang="en-US" altLang="ko-KR" baseline="-25000" dirty="0"/>
              <a:t>10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1x10</a:t>
            </a:r>
            <a:r>
              <a:rPr lang="en-US" altLang="ko-KR" baseline="30000" dirty="0"/>
              <a:t>2</a:t>
            </a:r>
            <a:r>
              <a:rPr lang="en-US" altLang="ko-KR" dirty="0"/>
              <a:t> + 3x10</a:t>
            </a:r>
            <a:r>
              <a:rPr lang="en-US" altLang="ko-KR" baseline="30000" dirty="0"/>
              <a:t>1</a:t>
            </a:r>
            <a:r>
              <a:rPr lang="en-US" altLang="ko-KR" dirty="0"/>
              <a:t> + 8x10</a:t>
            </a:r>
            <a:r>
              <a:rPr lang="en-US" altLang="ko-KR" baseline="30000" dirty="0"/>
              <a:t>0</a:t>
            </a:r>
            <a:r>
              <a:rPr lang="en-US" altLang="ko-K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701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D2C8-40A3-2B43-BD54-0D4D6A5A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52400"/>
            <a:ext cx="8381999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Base-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/>
              <a:t> Numbers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Binary Numbers </a:t>
            </a:r>
            <a:r>
              <a:rPr lang="en-US" dirty="0"/>
              <a:t>(2</a:t>
            </a:r>
            <a:r>
              <a:rPr lang="ko-KR" altLang="en-US" dirty="0"/>
              <a:t>진수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when </a:t>
            </a:r>
            <a:r>
              <a:rPr lang="en-US" i="1" dirty="0">
                <a:latin typeface="+mn-lt"/>
              </a:rPr>
              <a:t>n=2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EC518-C99F-B341-A9E0-DCA28D00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/>
              <a:t>번째 자리수가 </a:t>
            </a:r>
            <a:r>
              <a:rPr lang="en-US" altLang="ko-KR" i="1" dirty="0">
                <a:latin typeface="+mn-lt"/>
              </a:rPr>
              <a:t>d</a:t>
            </a:r>
            <a:r>
              <a:rPr lang="ko-KR" altLang="en-US" dirty="0"/>
              <a:t>이면  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ko-KR" dirty="0"/>
              <a:t>x 2</a:t>
            </a:r>
            <a:r>
              <a:rPr lang="en-US" altLang="ko-KR" baseline="30000" dirty="0"/>
              <a:t>i </a:t>
            </a:r>
            <a:r>
              <a:rPr lang="ko-KR" altLang="en-US" dirty="0" err="1"/>
              <a:t>를</a:t>
            </a:r>
            <a:r>
              <a:rPr lang="ko-KR" altLang="en-US" dirty="0"/>
              <a:t> 의미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en-US" altLang="ko-KR" i="1" dirty="0" err="1">
                <a:latin typeface="+mn-lt"/>
                <a:cs typeface="+mn-cs"/>
              </a:rPr>
              <a:t>i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시작</a:t>
            </a:r>
            <a:r>
              <a:rPr lang="en-US" altLang="ko-KR" dirty="0"/>
              <a:t>)</a:t>
            </a:r>
          </a:p>
          <a:p>
            <a:r>
              <a:rPr lang="en-US" altLang="ko-KR" i="1" dirty="0">
                <a:latin typeface="+mn-lt"/>
              </a:rPr>
              <a:t>d </a:t>
            </a:r>
            <a:r>
              <a:rPr lang="ko-KR" altLang="en-US" dirty="0"/>
              <a:t>의 범위는 </a:t>
            </a:r>
            <a:r>
              <a:rPr lang="en-US" altLang="ko-KR" b="0" dirty="0"/>
              <a:t>0</a:t>
            </a:r>
            <a:r>
              <a:rPr lang="ko-KR" altLang="en-US" b="0" dirty="0"/>
              <a:t> </a:t>
            </a:r>
            <a:r>
              <a:rPr lang="en-US" altLang="ko-KR" b="0" dirty="0"/>
              <a:t>~</a:t>
            </a:r>
            <a:r>
              <a:rPr lang="ko-KR" altLang="en-US" b="0" dirty="0"/>
              <a:t> </a:t>
            </a:r>
            <a:r>
              <a:rPr lang="en-US" altLang="ko-KR" b="0" dirty="0"/>
              <a:t>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1011</a:t>
            </a:r>
            <a:r>
              <a:rPr lang="en-US" altLang="ko-KR" baseline="-25000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1x2</a:t>
            </a:r>
            <a:r>
              <a:rPr lang="en-US" altLang="ko-KR" baseline="30000" dirty="0"/>
              <a:t>3</a:t>
            </a:r>
            <a:r>
              <a:rPr lang="en-US" altLang="ko-KR" dirty="0"/>
              <a:t> + 0x2</a:t>
            </a:r>
            <a:r>
              <a:rPr lang="en-US" altLang="ko-KR" baseline="30000" dirty="0"/>
              <a:t>2</a:t>
            </a:r>
            <a:r>
              <a:rPr lang="en-US" altLang="ko-KR" dirty="0"/>
              <a:t> + 1x2</a:t>
            </a:r>
            <a:r>
              <a:rPr lang="en-US" altLang="ko-KR" baseline="30000" dirty="0"/>
              <a:t>1</a:t>
            </a:r>
            <a:r>
              <a:rPr lang="en-US" altLang="ko-KR" dirty="0"/>
              <a:t> + 1x2</a:t>
            </a:r>
            <a:r>
              <a:rPr lang="en-US" altLang="ko-KR" baseline="30000" dirty="0"/>
              <a:t>0</a:t>
            </a:r>
          </a:p>
          <a:p>
            <a:pPr marL="0" indent="0">
              <a:buNone/>
            </a:pPr>
            <a:r>
              <a:rPr lang="en-US" altLang="ko-KR" baseline="30000" dirty="0"/>
              <a:t>                    </a:t>
            </a:r>
            <a:r>
              <a:rPr lang="en-US" altLang="ko-KR" dirty="0"/>
              <a:t>=  8      +  0     +   2     +   1     = 11</a:t>
            </a:r>
            <a:r>
              <a:rPr lang="en-US" altLang="ko-KR" baseline="-25000" dirty="0"/>
              <a:t>10</a:t>
            </a:r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B6E74-B08A-8649-9ABA-2A03952A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5435"/>
            <a:ext cx="9144000" cy="849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7DC2A-8F26-3D4F-80CD-A23DB58D68C1}"/>
              </a:ext>
            </a:extLst>
          </p:cNvPr>
          <p:cNvSpPr txBox="1"/>
          <p:nvPr/>
        </p:nvSpPr>
        <p:spPr>
          <a:xfrm>
            <a:off x="0" y="6116595"/>
            <a:ext cx="27084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MSB(Most Significant Bit)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81A40-0055-A040-86C2-18D0A998F956}"/>
              </a:ext>
            </a:extLst>
          </p:cNvPr>
          <p:cNvSpPr txBox="1"/>
          <p:nvPr/>
        </p:nvSpPr>
        <p:spPr>
          <a:xfrm>
            <a:off x="6435568" y="5980671"/>
            <a:ext cx="27084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SB(</a:t>
            </a:r>
            <a:r>
              <a:rPr lang="en-US" dirty="0"/>
              <a:t>Lea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st Significant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128ABC-731F-EF49-9DBB-BB2BB8FA2A22}"/>
              </a:ext>
            </a:extLst>
          </p:cNvPr>
          <p:cNvCxnSpPr/>
          <p:nvPr/>
        </p:nvCxnSpPr>
        <p:spPr>
          <a:xfrm flipH="1" flipV="1">
            <a:off x="228599" y="5638800"/>
            <a:ext cx="228601" cy="47779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B7C8F5-4806-5940-86DC-3846A3E7833D}"/>
              </a:ext>
            </a:extLst>
          </p:cNvPr>
          <p:cNvCxnSpPr/>
          <p:nvPr/>
        </p:nvCxnSpPr>
        <p:spPr>
          <a:xfrm flipV="1">
            <a:off x="8402595" y="5608938"/>
            <a:ext cx="481913" cy="371733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05478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D2C8-40A3-2B43-BD54-0D4D6A5A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52400"/>
            <a:ext cx="8381999" cy="609600"/>
          </a:xfrm>
        </p:spPr>
        <p:txBody>
          <a:bodyPr>
            <a:normAutofit/>
          </a:bodyPr>
          <a:lstStyle/>
          <a:p>
            <a:r>
              <a:rPr lang="en-US" altLang="ko-KR" dirty="0"/>
              <a:t>Unsigned Binary Numbers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EC518-C99F-B341-A9E0-DCA28D00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   </a:t>
            </a:r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B6E74-B08A-8649-9ABA-2A03952A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5435"/>
            <a:ext cx="9144000" cy="849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7DC2A-8F26-3D4F-80CD-A23DB58D68C1}"/>
              </a:ext>
            </a:extLst>
          </p:cNvPr>
          <p:cNvSpPr txBox="1"/>
          <p:nvPr/>
        </p:nvSpPr>
        <p:spPr>
          <a:xfrm>
            <a:off x="0" y="6116595"/>
            <a:ext cx="27084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MSB(Most Significant Bit)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81A40-0055-A040-86C2-18D0A998F956}"/>
              </a:ext>
            </a:extLst>
          </p:cNvPr>
          <p:cNvSpPr txBox="1"/>
          <p:nvPr/>
        </p:nvSpPr>
        <p:spPr>
          <a:xfrm>
            <a:off x="6435568" y="5980671"/>
            <a:ext cx="27084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SB(</a:t>
            </a:r>
            <a:r>
              <a:rPr lang="en-US" dirty="0"/>
              <a:t>Lea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st Significant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128ABC-731F-EF49-9DBB-BB2BB8FA2A22}"/>
              </a:ext>
            </a:extLst>
          </p:cNvPr>
          <p:cNvCxnSpPr/>
          <p:nvPr/>
        </p:nvCxnSpPr>
        <p:spPr>
          <a:xfrm flipH="1" flipV="1">
            <a:off x="228599" y="5638800"/>
            <a:ext cx="228601" cy="47779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B7C8F5-4806-5940-86DC-3846A3E7833D}"/>
              </a:ext>
            </a:extLst>
          </p:cNvPr>
          <p:cNvCxnSpPr/>
          <p:nvPr/>
        </p:nvCxnSpPr>
        <p:spPr>
          <a:xfrm flipV="1">
            <a:off x="8402595" y="5608938"/>
            <a:ext cx="481913" cy="371733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121CCCE-6ADF-CC4B-A31D-61BE820E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21618"/>
            <a:ext cx="8839200" cy="482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556BEC-BB36-5340-9A65-B4333D5EBE66}"/>
              </a:ext>
            </a:extLst>
          </p:cNvPr>
          <p:cNvCxnSpPr>
            <a:cxnSpLocks/>
          </p:cNvCxnSpPr>
          <p:nvPr/>
        </p:nvCxnSpPr>
        <p:spPr>
          <a:xfrm flipH="1">
            <a:off x="228599" y="3004218"/>
            <a:ext cx="228602" cy="2253582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B77DC8-C86D-A643-8B4B-02001CEC8609}"/>
              </a:ext>
            </a:extLst>
          </p:cNvPr>
          <p:cNvCxnSpPr>
            <a:cxnSpLocks/>
          </p:cNvCxnSpPr>
          <p:nvPr/>
        </p:nvCxnSpPr>
        <p:spPr>
          <a:xfrm flipH="1">
            <a:off x="533400" y="2891481"/>
            <a:ext cx="1690816" cy="2366319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A1F863-D570-FC42-98EE-A8BFFF1B2E4A}"/>
              </a:ext>
            </a:extLst>
          </p:cNvPr>
          <p:cNvCxnSpPr>
            <a:cxnSpLocks/>
          </p:cNvCxnSpPr>
          <p:nvPr/>
        </p:nvCxnSpPr>
        <p:spPr>
          <a:xfrm>
            <a:off x="7917592" y="2947850"/>
            <a:ext cx="966916" cy="230995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F2486-E172-2F4A-882E-BED7E02D8739}"/>
              </a:ext>
            </a:extLst>
          </p:cNvPr>
          <p:cNvCxnSpPr>
            <a:cxnSpLocks/>
          </p:cNvCxnSpPr>
          <p:nvPr/>
        </p:nvCxnSpPr>
        <p:spPr>
          <a:xfrm>
            <a:off x="6435568" y="2976034"/>
            <a:ext cx="2175030" cy="2281766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460442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od4e">
  <a:themeElements>
    <a:clrScheme name="cod4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AD3"/>
      </a:accent1>
      <a:accent2>
        <a:srgbClr val="C0C0C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od4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od4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noFill/>
        <a:ln w="25400" cap="flat">
          <a:solidFill>
            <a:srgbClr val="0070C0"/>
          </a:solidFill>
          <a:prstDash val="solid"/>
          <a:round/>
          <a:tailEnd type="triangle"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od4e">
  <a:themeElements>
    <a:clrScheme name="cod4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AD3"/>
      </a:accent1>
      <a:accent2>
        <a:srgbClr val="C0C0C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od4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od4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4204</TotalTime>
  <Words>1206</Words>
  <Application>Microsoft Macintosh PowerPoint</Application>
  <PresentationFormat>On-screen Show (4:3)</PresentationFormat>
  <Paragraphs>194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Arial Black</vt:lpstr>
      <vt:lpstr>Cambria Math</vt:lpstr>
      <vt:lpstr>Corbel</vt:lpstr>
      <vt:lpstr>Courier</vt:lpstr>
      <vt:lpstr>Lucida Console</vt:lpstr>
      <vt:lpstr>Times New Roman</vt:lpstr>
      <vt:lpstr>Wingdings</vt:lpstr>
      <vt:lpstr>cod4e</vt:lpstr>
      <vt:lpstr>Ch 3. Arithmetic for Computers </vt:lpstr>
      <vt:lpstr>2.4 Signed and Unsigned Numbers</vt:lpstr>
      <vt:lpstr>PowerPoint Presentation</vt:lpstr>
      <vt:lpstr>MIPS source file</vt:lpstr>
      <vt:lpstr>PowerPoint Presentation</vt:lpstr>
      <vt:lpstr>PowerPoint Presentation</vt:lpstr>
      <vt:lpstr>Base-n Numbers (n진수)</vt:lpstr>
      <vt:lpstr>Base-2 Numbers = Binary Numbers (2진수) when n=2 </vt:lpstr>
      <vt:lpstr>Unsigned Binary Numbers</vt:lpstr>
      <vt:lpstr>unsigned 32-bit 2진수  </vt:lpstr>
      <vt:lpstr>unsigned binary number 의 덧셈 : 7+6</vt:lpstr>
      <vt:lpstr>How to represent negative numbers</vt:lpstr>
      <vt:lpstr>unsigned 32-bit 2진수  </vt:lpstr>
      <vt:lpstr>signed 32-bit 2진수 in 2’s complement representation</vt:lpstr>
      <vt:lpstr>Signed Binary Numbers</vt:lpstr>
      <vt:lpstr>Unsigned Binary Numbers</vt:lpstr>
      <vt:lpstr>Signed Binary Number</vt:lpstr>
      <vt:lpstr>signed 32-bit 2진수 in 2’s complement representation</vt:lpstr>
      <vt:lpstr>signed 32-bit 2진수 in 2’s complement representation</vt:lpstr>
      <vt:lpstr>3.2 덧셈과 뺄셈</vt:lpstr>
      <vt:lpstr>Signed Binary Subtraction :  7-6</vt:lpstr>
      <vt:lpstr>MIPS source file</vt:lpstr>
      <vt:lpstr>PowerPoint Presentation</vt:lpstr>
      <vt:lpstr>PowerPoint Presentation</vt:lpstr>
      <vt:lpstr>PowerPoint Presentation</vt:lpstr>
      <vt:lpstr>PowerPoint Presentation</vt:lpstr>
      <vt:lpstr>Overflow </vt:lpstr>
      <vt:lpstr>Unsigned Add/Sub</vt:lpstr>
      <vt:lpstr>addu/addiu/subu  instructions</vt:lpstr>
      <vt:lpstr>addiu  instruction</vt:lpstr>
      <vt:lpstr>MIPS source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HW2: due 9/23 (월) 11:00AM</vt:lpstr>
      <vt:lpstr>PowerPoint Presentation</vt:lpstr>
      <vt:lpstr>HW2 제출 방법</vt:lpstr>
      <vt:lpstr>캡춰한 그림 화일을 drag-and-drop</vt:lpstr>
      <vt:lpstr>정수 곱셈, 나눗셈 </vt:lpstr>
      <vt:lpstr>MIPS Integer Multiplication</vt:lpstr>
      <vt:lpstr> program 2 x 3  in MIPS assembly</vt:lpstr>
      <vt:lpstr>PowerPoint Presentation</vt:lpstr>
      <vt:lpstr>PowerPoint Presentation</vt:lpstr>
      <vt:lpstr>PowerPoint Presentation</vt:lpstr>
      <vt:lpstr>MIPS Integer Division</vt:lpstr>
      <vt:lpstr> program 7 / 2   in MIPS assembly</vt:lpstr>
      <vt:lpstr>PowerPoint Presentation</vt:lpstr>
      <vt:lpstr>PowerPoint Presentation</vt:lpstr>
      <vt:lpstr>정수 곱셈, 나눗셈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cp:lastModifiedBy>(소프트웨어전공)임은진</cp:lastModifiedBy>
  <cp:revision>62</cp:revision>
  <dcterms:modified xsi:type="dcterms:W3CDTF">2019-09-16T03:38:59Z</dcterms:modified>
</cp:coreProperties>
</file>